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8"/>
  </p:notesMasterIdLst>
  <p:sldIdLst>
    <p:sldId id="256" r:id="rId3"/>
    <p:sldId id="257" r:id="rId4"/>
    <p:sldId id="343" r:id="rId5"/>
    <p:sldId id="346" r:id="rId6"/>
    <p:sldId id="344" r:id="rId7"/>
    <p:sldId id="347" r:id="rId8"/>
    <p:sldId id="348" r:id="rId9"/>
    <p:sldId id="349" r:id="rId10"/>
    <p:sldId id="350" r:id="rId11"/>
    <p:sldId id="362" r:id="rId12"/>
    <p:sldId id="361" r:id="rId13"/>
    <p:sldId id="364" r:id="rId14"/>
    <p:sldId id="354" r:id="rId15"/>
    <p:sldId id="359" r:id="rId16"/>
    <p:sldId id="351" r:id="rId17"/>
    <p:sldId id="363" r:id="rId18"/>
    <p:sldId id="355" r:id="rId19"/>
    <p:sldId id="365" r:id="rId20"/>
    <p:sldId id="356" r:id="rId21"/>
    <p:sldId id="357" r:id="rId22"/>
    <p:sldId id="358" r:id="rId23"/>
    <p:sldId id="360" r:id="rId24"/>
    <p:sldId id="366" r:id="rId25"/>
    <p:sldId id="367" r:id="rId26"/>
    <p:sldId id="258" r:id="rId27"/>
  </p:sldIdLst>
  <p:sldSz cx="9144000" cy="6858000" type="screen4x3"/>
  <p:notesSz cx="7019925" cy="9305925"/>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Garamond" panose="02020404030301010803" pitchFamily="18" charset="0"/>
      <p:regular r:id="rId34"/>
      <p:bold r:id="rId35"/>
      <p:italic r:id="rId36"/>
      <p:boldItalic r:id="rId37"/>
    </p:embeddedFont>
    <p:embeddedFont>
      <p:font typeface="Montserrat Medium"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h6A0mJZKROfhJqswHQSVW2QaR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3EB3F5-1532-459D-8083-D008486796D5}">
  <a:tblStyle styleId="{763EB3F5-1532-459D-8083-D008486796D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p:scale>
          <a:sx n="113" d="100"/>
          <a:sy n="113" d="100"/>
        </p:scale>
        <p:origin x="1600"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13.fntdata"/><Relationship Id="rId6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1968" cy="465296"/>
          </a:xfrm>
          <a:prstGeom prst="rect">
            <a:avLst/>
          </a:prstGeom>
          <a:noFill/>
          <a:ln>
            <a:noFill/>
          </a:ln>
        </p:spPr>
        <p:txBody>
          <a:bodyPr spcFirstLastPara="1" wrap="square" lIns="93275" tIns="46625" rIns="93275" bIns="466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6333" y="0"/>
            <a:ext cx="3041968" cy="465296"/>
          </a:xfrm>
          <a:prstGeom prst="rect">
            <a:avLst/>
          </a:prstGeom>
          <a:noFill/>
          <a:ln>
            <a:noFill/>
          </a:ln>
        </p:spPr>
        <p:txBody>
          <a:bodyPr spcFirstLastPara="1" wrap="square" lIns="93275" tIns="46625" rIns="93275" bIns="466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9014"/>
            <a:ext cx="3041968" cy="465296"/>
          </a:xfrm>
          <a:prstGeom prst="rect">
            <a:avLst/>
          </a:prstGeom>
          <a:noFill/>
          <a:ln>
            <a:noFill/>
          </a:ln>
        </p:spPr>
        <p:txBody>
          <a:bodyPr spcFirstLastPara="1" wrap="square" lIns="93275" tIns="46625" rIns="93275" bIns="466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800"/>
              <a:buFont typeface="Arial"/>
              <a:buNone/>
            </a:pPr>
            <a:r>
              <a:rPr lang="en-US" sz="800">
                <a:latin typeface="Arial"/>
                <a:ea typeface="Arial"/>
                <a:cs typeface="Arial"/>
                <a:sym typeface="Arial"/>
              </a:rPr>
              <a:t>Thanks advisory committee, other faculty, guests, and students.</a:t>
            </a:r>
            <a:endParaRPr/>
          </a:p>
          <a:p>
            <a:pPr marL="0" lvl="0" indent="0" algn="l" rtl="0">
              <a:lnSpc>
                <a:spcPct val="100000"/>
              </a:lnSpc>
              <a:spcBef>
                <a:spcPts val="0"/>
              </a:spcBef>
              <a:spcAft>
                <a:spcPts val="0"/>
              </a:spcAft>
              <a:buSzPts val="1400"/>
              <a:buNone/>
            </a:pPr>
            <a:endParaRPr sz="800"/>
          </a:p>
        </p:txBody>
      </p:sp>
      <p:sp>
        <p:nvSpPr>
          <p:cNvPr id="98" name="Google Shape;98;p1: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2410254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20701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64552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0918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446713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13758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25400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24964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8805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05359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07" name="Google Shape;107;p2: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3975495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21</a:t>
            </a:fld>
            <a:endParaRPr lang="en-US"/>
          </a:p>
        </p:txBody>
      </p:sp>
    </p:spTree>
    <p:extLst>
      <p:ext uri="{BB962C8B-B14F-4D97-AF65-F5344CB8AC3E}">
        <p14:creationId xmlns:p14="http://schemas.microsoft.com/office/powerpoint/2010/main" val="1945699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22</a:t>
            </a:fld>
            <a:endParaRPr lang="en-US"/>
          </a:p>
        </p:txBody>
      </p:sp>
    </p:spTree>
    <p:extLst>
      <p:ext uri="{BB962C8B-B14F-4D97-AF65-F5344CB8AC3E}">
        <p14:creationId xmlns:p14="http://schemas.microsoft.com/office/powerpoint/2010/main" val="2248864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23</a:t>
            </a:fld>
            <a:endParaRPr lang="en-US"/>
          </a:p>
        </p:txBody>
      </p:sp>
    </p:spTree>
    <p:extLst>
      <p:ext uri="{BB962C8B-B14F-4D97-AF65-F5344CB8AC3E}">
        <p14:creationId xmlns:p14="http://schemas.microsoft.com/office/powerpoint/2010/main" val="441108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24</a:t>
            </a:fld>
            <a:endParaRPr lang="en-US"/>
          </a:p>
        </p:txBody>
      </p:sp>
    </p:spTree>
    <p:extLst>
      <p:ext uri="{BB962C8B-B14F-4D97-AF65-F5344CB8AC3E}">
        <p14:creationId xmlns:p14="http://schemas.microsoft.com/office/powerpoint/2010/main" val="87656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14" name="Google Shape;114;p3: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159066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389306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56502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296642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79168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60533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chemeClr val="lt1"/>
              </a:buClr>
              <a:buSzPts val="3200"/>
              <a:buNone/>
              <a:defRPr>
                <a:solidFill>
                  <a:schemeClr val="lt1"/>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9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73"/>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09347A"/>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30302C"/>
              </a:buClr>
              <a:buSzPts val="2000"/>
              <a:buNone/>
              <a:defRPr sz="2000">
                <a:solidFill>
                  <a:srgbClr val="30302C"/>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Google Shape;73;p7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30302C"/>
              </a:buClr>
              <a:buSzPts val="3200"/>
              <a:buNone/>
              <a:defRPr>
                <a:solidFill>
                  <a:srgbClr val="30302C"/>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7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 name="Google Shape;78;p7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78"/>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7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rgbClr val="30302C"/>
              </a:buClr>
              <a:buSzPts val="3200"/>
              <a:buChar char="•"/>
              <a:defRPr sz="3200"/>
            </a:lvl1pPr>
            <a:lvl2pPr marL="914400" lvl="1" indent="-406400" algn="l">
              <a:lnSpc>
                <a:spcPct val="100000"/>
              </a:lnSpc>
              <a:spcBef>
                <a:spcPts val="560"/>
              </a:spcBef>
              <a:spcAft>
                <a:spcPts val="0"/>
              </a:spcAft>
              <a:buClr>
                <a:srgbClr val="30302C"/>
              </a:buClr>
              <a:buSzPts val="2800"/>
              <a:buChar char="–"/>
              <a:defRPr sz="2800"/>
            </a:lvl2pPr>
            <a:lvl3pPr marL="1371600" lvl="2" indent="-381000" algn="l">
              <a:lnSpc>
                <a:spcPct val="100000"/>
              </a:lnSpc>
              <a:spcBef>
                <a:spcPts val="480"/>
              </a:spcBef>
              <a:spcAft>
                <a:spcPts val="0"/>
              </a:spcAft>
              <a:buClr>
                <a:srgbClr val="30302C"/>
              </a:buClr>
              <a:buSzPts val="2400"/>
              <a:buChar char="•"/>
              <a:defRPr sz="2400"/>
            </a:lvl3pPr>
            <a:lvl4pPr marL="1828800" lvl="3" indent="-355600" algn="l">
              <a:lnSpc>
                <a:spcPct val="100000"/>
              </a:lnSpc>
              <a:spcBef>
                <a:spcPts val="400"/>
              </a:spcBef>
              <a:spcAft>
                <a:spcPts val="0"/>
              </a:spcAft>
              <a:buClr>
                <a:srgbClr val="30302C"/>
              </a:buClr>
              <a:buSzPts val="2000"/>
              <a:buChar char="–"/>
              <a:defRPr sz="2000"/>
            </a:lvl4pPr>
            <a:lvl5pPr marL="2286000" lvl="4" indent="-355600" algn="l">
              <a:lnSpc>
                <a:spcPct val="100000"/>
              </a:lnSpc>
              <a:spcBef>
                <a:spcPts val="400"/>
              </a:spcBef>
              <a:spcAft>
                <a:spcPts val="0"/>
              </a:spcAft>
              <a:buClr>
                <a:srgbClr val="30302C"/>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4" name="Google Shape;84;p7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8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0"/>
          <p:cNvSpPr>
            <a:spLocks noGrp="1"/>
          </p:cNvSpPr>
          <p:nvPr>
            <p:ph type="pic" idx="2"/>
          </p:nvPr>
        </p:nvSpPr>
        <p:spPr>
          <a:xfrm>
            <a:off x="1792288" y="838199"/>
            <a:ext cx="5486400" cy="3889375"/>
          </a:xfrm>
          <a:prstGeom prst="rect">
            <a:avLst/>
          </a:prstGeom>
          <a:noFill/>
          <a:ln>
            <a:noFill/>
          </a:ln>
        </p:spPr>
      </p:sp>
      <p:sp>
        <p:nvSpPr>
          <p:cNvPr id="88" name="Google Shape;88;p8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8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8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lt1"/>
              </a:buClr>
              <a:buSzPts val="2000"/>
              <a:buNone/>
              <a:defRPr sz="2000">
                <a:solidFill>
                  <a:schemeClr val="lt1"/>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8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85"/>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 name="Google Shape;28;p8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8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Montserrat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8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8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8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7"/>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tile tx="0" ty="0" sx="100000" sy="100000" flip="none" algn="tl"/>
        </a:blip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8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lt1"/>
              </a:buClr>
              <a:buSzPts val="3200"/>
              <a:buChar char="•"/>
              <a:defRPr sz="3200"/>
            </a:lvl1pPr>
            <a:lvl2pPr marL="914400" lvl="1" indent="-406400" algn="l">
              <a:lnSpc>
                <a:spcPct val="100000"/>
              </a:lnSpc>
              <a:spcBef>
                <a:spcPts val="560"/>
              </a:spcBef>
              <a:spcAft>
                <a:spcPts val="0"/>
              </a:spcAft>
              <a:buClr>
                <a:schemeClr val="lt1"/>
              </a:buClr>
              <a:buSzPts val="2800"/>
              <a:buChar char="–"/>
              <a:defRPr sz="2800"/>
            </a:lvl2pPr>
            <a:lvl3pPr marL="1371600" lvl="2" indent="-381000" algn="l">
              <a:lnSpc>
                <a:spcPct val="100000"/>
              </a:lnSpc>
              <a:spcBef>
                <a:spcPts val="480"/>
              </a:spcBef>
              <a:spcAft>
                <a:spcPts val="0"/>
              </a:spcAft>
              <a:buClr>
                <a:schemeClr val="lt1"/>
              </a:buClr>
              <a:buSzPts val="2400"/>
              <a:buChar char="•"/>
              <a:defRPr sz="2400"/>
            </a:lvl3pPr>
            <a:lvl4pPr marL="1828800" lvl="3" indent="-355600" algn="l">
              <a:lnSpc>
                <a:spcPct val="100000"/>
              </a:lnSpc>
              <a:spcBef>
                <a:spcPts val="400"/>
              </a:spcBef>
              <a:spcAft>
                <a:spcPts val="0"/>
              </a:spcAft>
              <a:buClr>
                <a:schemeClr val="lt1"/>
              </a:buClr>
              <a:buSzPts val="2000"/>
              <a:buChar char="–"/>
              <a:defRPr sz="2000"/>
            </a:lvl4pPr>
            <a:lvl5pPr marL="2286000" lvl="4" indent="-355600" algn="l">
              <a:lnSpc>
                <a:spcPct val="100000"/>
              </a:lnSpc>
              <a:spcBef>
                <a:spcPts val="400"/>
              </a:spcBef>
              <a:spcAft>
                <a:spcPts val="0"/>
              </a:spcAft>
              <a:buClr>
                <a:schemeClr val="lt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1" name="Google Shape;41;p8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9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0"/>
          <p:cNvSpPr>
            <a:spLocks noGrp="1"/>
          </p:cNvSpPr>
          <p:nvPr>
            <p:ph type="pic" idx="2"/>
          </p:nvPr>
        </p:nvSpPr>
        <p:spPr>
          <a:xfrm>
            <a:off x="1792288" y="838199"/>
            <a:ext cx="5486400" cy="3889375"/>
          </a:xfrm>
          <a:prstGeom prst="rect">
            <a:avLst/>
          </a:prstGeom>
          <a:noFill/>
          <a:ln>
            <a:noFill/>
          </a:ln>
        </p:spPr>
      </p:sp>
      <p:sp>
        <p:nvSpPr>
          <p:cNvPr id="45" name="Google Shape;45;p9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9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1"/>
          <p:cNvSpPr txBox="1">
            <a:spLocks noGrp="1"/>
          </p:cNvSpPr>
          <p:nvPr>
            <p:ph type="body" idx="1"/>
          </p:nvPr>
        </p:nvSpPr>
        <p:spPr>
          <a:xfrm rot="5400000">
            <a:off x="2476500" y="-419099"/>
            <a:ext cx="41910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1"/>
              </a:buClr>
              <a:buSzPts val="4000"/>
              <a:buFont typeface="Montserrat Medium"/>
              <a:buNone/>
              <a:defRPr sz="4000" b="0" i="0" u="none" strike="noStrike" cap="none">
                <a:solidFill>
                  <a:schemeClr val="lt1"/>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457200" y="1600201"/>
            <a:ext cx="8229600" cy="4191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lt1"/>
              </a:buClr>
              <a:buSzPts val="3200"/>
              <a:buFont typeface="Arial"/>
              <a:buChar char="•"/>
              <a:defRPr sz="32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p:nvPr/>
        </p:nvSpPr>
        <p:spPr>
          <a:xfrm>
            <a:off x="379541" y="6454556"/>
            <a:ext cx="174599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alibri"/>
                <a:ea typeface="Calibri"/>
                <a:cs typeface="Calibri"/>
                <a:sym typeface="Calibri"/>
              </a:rPr>
              <a:t>© 2012 Boise State University</a:t>
            </a:r>
            <a:endParaRPr sz="1000" b="0" i="0" u="none" strike="noStrike" cap="none">
              <a:solidFill>
                <a:schemeClr val="lt1"/>
              </a:solidFill>
              <a:latin typeface="Calibri"/>
              <a:ea typeface="Calibri"/>
              <a:cs typeface="Calibri"/>
              <a:sym typeface="Calibri"/>
            </a:endParaRPr>
          </a:p>
        </p:txBody>
      </p:sp>
      <p:sp>
        <p:nvSpPr>
          <p:cNvPr id="13" name="Google Shape;13;p69"/>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14" name="Google Shape;14;p69" descr="C:\Users\teriwilliams\Desktop\logo_b.png"/>
          <p:cNvPicPr preferRelativeResize="0"/>
          <p:nvPr/>
        </p:nvPicPr>
        <p:blipFill rotWithShape="1">
          <a:blip r:embed="rId13">
            <a:alphaModFix/>
          </a:blip>
          <a:srcRect/>
          <a:stretch/>
        </p:blipFill>
        <p:spPr>
          <a:xfrm>
            <a:off x="3640931" y="183616"/>
            <a:ext cx="1862138" cy="493871"/>
          </a:xfrm>
          <a:prstGeom prst="rect">
            <a:avLst/>
          </a:prstGeom>
          <a:noFill/>
          <a:ln>
            <a:noFill/>
          </a:ln>
        </p:spPr>
      </p:pic>
      <p:pic>
        <p:nvPicPr>
          <p:cNvPr id="15" name="Google Shape;15;p69"/>
          <p:cNvPicPr preferRelativeResize="0"/>
          <p:nvPr/>
        </p:nvPicPr>
        <p:blipFill rotWithShape="1">
          <a:blip r:embed="rId14">
            <a:alphaModFix/>
          </a:blip>
          <a:srcRect/>
          <a:stretch/>
        </p:blipFill>
        <p:spPr>
          <a:xfrm>
            <a:off x="0" y="5638800"/>
            <a:ext cx="9144000" cy="1219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pic>
        <p:nvPicPr>
          <p:cNvPr id="53" name="Google Shape;53;p71"/>
          <p:cNvPicPr preferRelativeResize="0"/>
          <p:nvPr/>
        </p:nvPicPr>
        <p:blipFill rotWithShape="1">
          <a:blip r:embed="rId12">
            <a:alphaModFix/>
          </a:blip>
          <a:srcRect/>
          <a:stretch/>
        </p:blipFill>
        <p:spPr>
          <a:xfrm>
            <a:off x="0" y="0"/>
            <a:ext cx="9144000" cy="838200"/>
          </a:xfrm>
          <a:prstGeom prst="rect">
            <a:avLst/>
          </a:prstGeom>
          <a:noFill/>
          <a:ln>
            <a:noFill/>
          </a:ln>
        </p:spPr>
      </p:pic>
      <p:pic>
        <p:nvPicPr>
          <p:cNvPr id="54" name="Google Shape;54;p71"/>
          <p:cNvPicPr preferRelativeResize="0"/>
          <p:nvPr/>
        </p:nvPicPr>
        <p:blipFill rotWithShape="1">
          <a:blip r:embed="rId13">
            <a:alphaModFix/>
          </a:blip>
          <a:srcRect/>
          <a:stretch/>
        </p:blipFill>
        <p:spPr>
          <a:xfrm>
            <a:off x="0" y="6286414"/>
            <a:ext cx="9144000" cy="582507"/>
          </a:xfrm>
          <a:prstGeom prst="rect">
            <a:avLst/>
          </a:prstGeom>
          <a:noFill/>
          <a:ln>
            <a:noFill/>
          </a:ln>
        </p:spPr>
      </p:pic>
      <p:sp>
        <p:nvSpPr>
          <p:cNvPr id="55" name="Google Shape;55;p7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09347A"/>
              </a:buClr>
              <a:buSzPts val="40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 name="Google Shape;56;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rgbClr val="30302C"/>
              </a:buClr>
              <a:buSzPts val="3200"/>
              <a:buFont typeface="Arial"/>
              <a:buChar char="•"/>
              <a:defRPr sz="3200" b="0" i="0" u="none" strike="noStrike" cap="none">
                <a:solidFill>
                  <a:srgbClr val="30302C"/>
                </a:solidFill>
                <a:latin typeface="Arial"/>
                <a:ea typeface="Arial"/>
                <a:cs typeface="Arial"/>
                <a:sym typeface="Arial"/>
              </a:defRPr>
            </a:lvl1pPr>
            <a:lvl2pPr marL="914400" marR="0" lvl="1" indent="-406400" algn="l" rtl="0">
              <a:lnSpc>
                <a:spcPct val="100000"/>
              </a:lnSpc>
              <a:spcBef>
                <a:spcPts val="560"/>
              </a:spcBef>
              <a:spcAft>
                <a:spcPts val="0"/>
              </a:spcAft>
              <a:buClr>
                <a:srgbClr val="30302C"/>
              </a:buClr>
              <a:buSzPts val="2800"/>
              <a:buFont typeface="Arial"/>
              <a:buChar char="–"/>
              <a:defRPr sz="2800" b="0" i="0" u="none" strike="noStrike" cap="none">
                <a:solidFill>
                  <a:srgbClr val="30302C"/>
                </a:solidFill>
                <a:latin typeface="Arial"/>
                <a:ea typeface="Arial"/>
                <a:cs typeface="Arial"/>
                <a:sym typeface="Arial"/>
              </a:defRPr>
            </a:lvl2pPr>
            <a:lvl3pPr marL="1371600" marR="0" lvl="2" indent="-381000" algn="l" rtl="0">
              <a:lnSpc>
                <a:spcPct val="100000"/>
              </a:lnSpc>
              <a:spcBef>
                <a:spcPts val="480"/>
              </a:spcBef>
              <a:spcAft>
                <a:spcPts val="0"/>
              </a:spcAft>
              <a:buClr>
                <a:srgbClr val="30302C"/>
              </a:buClr>
              <a:buSzPts val="2400"/>
              <a:buFont typeface="Arial"/>
              <a:buChar char="•"/>
              <a:defRPr sz="2400" b="0" i="0" u="none" strike="noStrike" cap="none">
                <a:solidFill>
                  <a:srgbClr val="30302C"/>
                </a:solidFill>
                <a:latin typeface="Arial"/>
                <a:ea typeface="Arial"/>
                <a:cs typeface="Arial"/>
                <a:sym typeface="Arial"/>
              </a:defRPr>
            </a:lvl3pPr>
            <a:lvl4pPr marL="1828800" marR="0" lvl="3"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4pPr>
            <a:lvl5pPr marL="2286000" marR="0" lvl="4"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71"/>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58" name="Google Shape;58;p71"/>
          <p:cNvPicPr preferRelativeResize="0"/>
          <p:nvPr/>
        </p:nvPicPr>
        <p:blipFill rotWithShape="1">
          <a:blip r:embed="rId14">
            <a:alphaModFix/>
          </a:blip>
          <a:srcRect/>
          <a:stretch/>
        </p:blipFill>
        <p:spPr>
          <a:xfrm>
            <a:off x="3640931" y="172164"/>
            <a:ext cx="1862138" cy="4938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3390/infrastructures7040055"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0" y="1816707"/>
            <a:ext cx="9144000" cy="438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2790"/>
              <a:buFont typeface="Garamond"/>
              <a:buNone/>
            </a:pPr>
            <a:r>
              <a:rPr lang="en-US" sz="2910" b="1" dirty="0">
                <a:latin typeface="Garamond"/>
                <a:ea typeface="Garamond"/>
                <a:cs typeface="Garamond"/>
                <a:sym typeface="Garamond"/>
              </a:rPr>
              <a:t>Integrated APC-GAN and AttuNet framework for automated pavement crack pixel-level segmentation: </a:t>
            </a:r>
            <a:br>
              <a:rPr lang="en-US" sz="2910" b="1" dirty="0">
                <a:latin typeface="Garamond"/>
                <a:ea typeface="Garamond"/>
                <a:cs typeface="Garamond"/>
                <a:sym typeface="Garamond"/>
              </a:rPr>
            </a:br>
            <a:r>
              <a:rPr lang="en-US" sz="2910" b="1" dirty="0">
                <a:latin typeface="Garamond"/>
                <a:ea typeface="Garamond"/>
                <a:cs typeface="Garamond"/>
                <a:sym typeface="Garamond"/>
              </a:rPr>
              <a:t>A new solution to small training datasets</a:t>
            </a:r>
            <a:br>
              <a:rPr lang="en-US" sz="3590" b="1" dirty="0">
                <a:latin typeface="Garamond"/>
                <a:ea typeface="Garamond"/>
                <a:cs typeface="Garamond"/>
                <a:sym typeface="Garamond"/>
              </a:rPr>
            </a:br>
            <a:endParaRPr sz="3320" b="1" dirty="0">
              <a:latin typeface="Garamond"/>
              <a:ea typeface="Garamond"/>
              <a:cs typeface="Garamond"/>
              <a:sym typeface="Garamond"/>
            </a:endParaRPr>
          </a:p>
        </p:txBody>
      </p:sp>
      <p:sp>
        <p:nvSpPr>
          <p:cNvPr id="101" name="Google Shape;101;p1"/>
          <p:cNvSpPr/>
          <p:nvPr/>
        </p:nvSpPr>
        <p:spPr>
          <a:xfrm>
            <a:off x="1905000" y="3447871"/>
            <a:ext cx="53340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Comprehensive Exam</a:t>
            </a:r>
            <a:endParaRPr sz="2400" b="1" i="0" u="none" strike="noStrike" cap="none" dirty="0">
              <a:solidFill>
                <a:schemeClr val="lt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by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Tianjie Zhang</a:t>
            </a:r>
            <a:endParaRPr sz="2400" b="1" i="0" u="none" strike="noStrike" cap="none" dirty="0">
              <a:solidFill>
                <a:schemeClr val="lt1"/>
              </a:solidFill>
              <a:latin typeface="Garamond"/>
              <a:ea typeface="Garamond"/>
              <a:cs typeface="Garamond"/>
              <a:sym typeface="Garamond"/>
            </a:endParaRPr>
          </a:p>
        </p:txBody>
      </p:sp>
      <p:sp>
        <p:nvSpPr>
          <p:cNvPr id="102" name="Google Shape;102;p1"/>
          <p:cNvSpPr/>
          <p:nvPr/>
        </p:nvSpPr>
        <p:spPr>
          <a:xfrm>
            <a:off x="533400" y="4789475"/>
            <a:ext cx="5334000" cy="17081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sng" strike="noStrike" cap="none" dirty="0">
                <a:solidFill>
                  <a:schemeClr val="lt1"/>
                </a:solidFill>
                <a:latin typeface="Garamond"/>
                <a:ea typeface="Garamond"/>
                <a:cs typeface="Garamond"/>
                <a:sym typeface="Garamond"/>
              </a:rPr>
              <a:t>Committee Members</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Garamond"/>
                <a:ea typeface="Garamond"/>
                <a:cs typeface="Garamond"/>
                <a:sym typeface="Garamond"/>
              </a:rPr>
              <a:t>Yang Lu, Ph.D.</a:t>
            </a:r>
            <a:endParaRPr sz="2000" b="1" i="0" u="none" strike="noStrike" cap="none" dirty="0">
              <a:solidFill>
                <a:schemeClr val="lt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Garamond"/>
                <a:ea typeface="Garamond"/>
                <a:cs typeface="Garamond"/>
                <a:sym typeface="Garamond"/>
              </a:rPr>
              <a:t>Tim Andersen, Ph.D.</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Garamond"/>
                <a:ea typeface="Garamond"/>
                <a:cs typeface="Garamond"/>
                <a:sym typeface="Garamond"/>
              </a:rPr>
              <a:t>Eric Henderson, Ph.D.</a:t>
            </a:r>
            <a:endParaRPr sz="2000" b="1" i="0" u="none" strike="noStrike" cap="none" dirty="0">
              <a:solidFill>
                <a:schemeClr val="lt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Garamond"/>
                <a:ea typeface="Garamond"/>
                <a:cs typeface="Garamond"/>
                <a:sym typeface="Garamond"/>
              </a:rPr>
              <a:t>Mahmood Mamivand, Ph.D.</a:t>
            </a:r>
            <a:endParaRPr sz="2000" b="1" i="0" u="none" strike="noStrike" cap="none" dirty="0">
              <a:solidFill>
                <a:schemeClr val="lt1"/>
              </a:solidFill>
              <a:latin typeface="Garamond"/>
              <a:ea typeface="Garamond"/>
              <a:cs typeface="Garamond"/>
              <a:sym typeface="Garamond"/>
            </a:endParaRPr>
          </a:p>
        </p:txBody>
      </p:sp>
      <p:sp>
        <p:nvSpPr>
          <p:cNvPr id="103" name="Google Shape;103;p1"/>
          <p:cNvSpPr txBox="1"/>
          <p:nvPr/>
        </p:nvSpPr>
        <p:spPr>
          <a:xfrm>
            <a:off x="6562846" y="6066748"/>
            <a:ext cx="258115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dirty="0">
                <a:solidFill>
                  <a:schemeClr val="lt1"/>
                </a:solidFill>
                <a:latin typeface="Garamond"/>
                <a:ea typeface="Garamond"/>
                <a:cs typeface="Garamond"/>
                <a:sym typeface="Garamond"/>
              </a:rPr>
              <a:t>November 17</a:t>
            </a:r>
            <a:r>
              <a:rPr lang="en-US" sz="2200" b="1" i="0" u="none" strike="noStrike" cap="none" dirty="0">
                <a:solidFill>
                  <a:schemeClr val="lt1"/>
                </a:solidFill>
                <a:latin typeface="Garamond"/>
                <a:ea typeface="Garamond"/>
                <a:cs typeface="Garamond"/>
                <a:sym typeface="Garamond"/>
              </a:rPr>
              <a:t>, 2022</a:t>
            </a:r>
            <a:endParaRPr sz="2200" b="1" i="0" u="none" strike="noStrike" cap="none" dirty="0">
              <a:solidFill>
                <a:schemeClr val="lt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APC-GAN</a:t>
            </a:r>
          </a:p>
        </p:txBody>
      </p:sp>
      <p:pic>
        <p:nvPicPr>
          <p:cNvPr id="3" name="Picture 2">
            <a:extLst>
              <a:ext uri="{FF2B5EF4-FFF2-40B4-BE49-F238E27FC236}">
                <a16:creationId xmlns:a16="http://schemas.microsoft.com/office/drawing/2014/main" id="{26964AB7-A47E-87D1-5175-ACB88AB780D6}"/>
              </a:ext>
            </a:extLst>
          </p:cNvPr>
          <p:cNvPicPr>
            <a:picLocks noChangeAspect="1"/>
          </p:cNvPicPr>
          <p:nvPr/>
        </p:nvPicPr>
        <p:blipFill>
          <a:blip r:embed="rId3"/>
          <a:stretch>
            <a:fillRect/>
          </a:stretch>
        </p:blipFill>
        <p:spPr>
          <a:xfrm>
            <a:off x="107767" y="1532963"/>
            <a:ext cx="3546392" cy="2356131"/>
          </a:xfrm>
          <a:prstGeom prst="rect">
            <a:avLst/>
          </a:prstGeom>
        </p:spPr>
      </p:pic>
      <p:sp>
        <p:nvSpPr>
          <p:cNvPr id="103" name="TextBox 102">
            <a:extLst>
              <a:ext uri="{FF2B5EF4-FFF2-40B4-BE49-F238E27FC236}">
                <a16:creationId xmlns:a16="http://schemas.microsoft.com/office/drawing/2014/main" id="{6DD505FC-F39D-9B47-B823-AC24AE67F09B}"/>
              </a:ext>
            </a:extLst>
          </p:cNvPr>
          <p:cNvSpPr txBox="1"/>
          <p:nvPr/>
        </p:nvSpPr>
        <p:spPr>
          <a:xfrm>
            <a:off x="3999110" y="1532963"/>
            <a:ext cx="4948120" cy="3785652"/>
          </a:xfrm>
          <a:prstGeom prst="rect">
            <a:avLst/>
          </a:prstGeom>
          <a:noFill/>
        </p:spPr>
        <p:txBody>
          <a:bodyPr wrap="square">
            <a:spAutoFit/>
          </a:bodyPr>
          <a:lstStyle/>
          <a:p>
            <a:pPr algn="just" eaLnBrk="1" hangingPunct="1"/>
            <a:r>
              <a:rPr lang="en-GB" altLang="en-US" sz="1600" b="1" dirty="0">
                <a:latin typeface="Times New Roman" panose="02020603050405020304" pitchFamily="18" charset="0"/>
                <a:cs typeface="Times New Roman" panose="02020603050405020304" pitchFamily="18" charset="0"/>
              </a:rPr>
              <a:t>The improvements of the APC-GAN compared to the DCGAN: </a:t>
            </a:r>
          </a:p>
          <a:p>
            <a:pPr algn="just" eaLnBrk="1" hangingPunct="1"/>
            <a:endParaRPr lang="en-GB" altLang="en-US" sz="1600" b="1"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1600" b="1" dirty="0">
                <a:latin typeface="Times New Roman" panose="02020603050405020304" pitchFamily="18" charset="0"/>
                <a:cs typeface="Times New Roman" panose="02020603050405020304" pitchFamily="18" charset="0"/>
              </a:rPr>
              <a:t>Large kernel size</a:t>
            </a:r>
            <a:r>
              <a:rPr lang="en-GB" altLang="en-US" sz="1600" dirty="0">
                <a:latin typeface="Times New Roman" panose="02020603050405020304" pitchFamily="18" charset="0"/>
                <a:cs typeface="Times New Roman" panose="02020603050405020304" pitchFamily="18" charset="0"/>
              </a:rPr>
              <a:t> is used. The kernel size is increased to 4×4 in generator and to 3×3 in discriminator.</a:t>
            </a:r>
          </a:p>
          <a:p>
            <a:pPr marL="457200" indent="-457200" algn="just" eaLnBrk="1" hangingPunct="1">
              <a:buFont typeface="Wingdings" pitchFamily="2" charset="2"/>
              <a:buChar char="Ø"/>
            </a:pPr>
            <a:endParaRPr lang="en-GB" altLang="en-US" sz="1600" b="1"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1600" dirty="0">
                <a:latin typeface="Times New Roman" panose="02020603050405020304" pitchFamily="18" charset="0"/>
                <a:cs typeface="Times New Roman" panose="02020603050405020304" pitchFamily="18" charset="0"/>
              </a:rPr>
              <a:t>The number of convolutional layers is increased.</a:t>
            </a:r>
          </a:p>
          <a:p>
            <a:pPr marL="457200" indent="-457200" algn="just" eaLnBrk="1" hangingPunct="1">
              <a:buFont typeface="Wingdings" pitchFamily="2" charset="2"/>
              <a:buChar char="Ø"/>
            </a:pPr>
            <a:endParaRPr lang="en-GB" altLang="en-US" sz="1600" b="1"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1600" dirty="0">
                <a:latin typeface="Times New Roman" panose="02020603050405020304" pitchFamily="18" charset="0"/>
                <a:cs typeface="Times New Roman" panose="02020603050405020304" pitchFamily="18" charset="0"/>
              </a:rPr>
              <a:t>A batch normalization layer is followed by the convolutional layer.</a:t>
            </a:r>
          </a:p>
          <a:p>
            <a:pPr marL="457200" indent="-457200" algn="just" eaLnBrk="1" hangingPunct="1">
              <a:buFont typeface="Wingdings" pitchFamily="2" charset="2"/>
              <a:buChar char="Ø"/>
            </a:pPr>
            <a:endParaRPr lang="en-GB" altLang="en-US" sz="1600" dirty="0">
              <a:latin typeface="Times New Roman" panose="02020603050405020304" pitchFamily="18" charset="0"/>
              <a:cs typeface="Times New Roman" panose="02020603050405020304" pitchFamily="18" charset="0"/>
            </a:endParaRPr>
          </a:p>
          <a:p>
            <a:pPr marL="457200" indent="-457200" algn="just" eaLnBrk="1" hangingPunct="1">
              <a:buFont typeface="Wingdings" pitchFamily="2" charset="2"/>
              <a:buChar char="Ø"/>
            </a:pPr>
            <a:r>
              <a:rPr lang="en-GB" altLang="en-US" sz="1600" dirty="0">
                <a:latin typeface="Times New Roman" panose="02020603050405020304" pitchFamily="18" charset="0"/>
                <a:cs typeface="Times New Roman" panose="02020603050405020304" pitchFamily="18" charset="0"/>
              </a:rPr>
              <a:t>A </a:t>
            </a:r>
            <a:r>
              <a:rPr lang="en-GB" altLang="en-US" sz="1600" b="1" dirty="0">
                <a:latin typeface="Times New Roman" panose="02020603050405020304" pitchFamily="18" charset="0"/>
                <a:cs typeface="Times New Roman" panose="02020603050405020304" pitchFamily="18" charset="0"/>
              </a:rPr>
              <a:t>Gaussian noise layer</a:t>
            </a:r>
            <a:r>
              <a:rPr lang="en-GB" altLang="en-US" sz="1600" dirty="0">
                <a:latin typeface="Times New Roman" panose="02020603050405020304" pitchFamily="18" charset="0"/>
                <a:cs typeface="Times New Roman" panose="02020603050405020304" pitchFamily="18" charset="0"/>
              </a:rPr>
              <a:t> is added as the first layer of the discriminator to prevent the discriminator from studying too quick.</a:t>
            </a:r>
          </a:p>
        </p:txBody>
      </p:sp>
    </p:spTree>
    <p:extLst>
      <p:ext uri="{BB962C8B-B14F-4D97-AF65-F5344CB8AC3E}">
        <p14:creationId xmlns:p14="http://schemas.microsoft.com/office/powerpoint/2010/main" val="124984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APC-GAN</a:t>
            </a:r>
          </a:p>
        </p:txBody>
      </p:sp>
      <p:sp>
        <p:nvSpPr>
          <p:cNvPr id="4" name="Rectangle 3">
            <a:extLst>
              <a:ext uri="{FF2B5EF4-FFF2-40B4-BE49-F238E27FC236}">
                <a16:creationId xmlns:a16="http://schemas.microsoft.com/office/drawing/2014/main" id="{E3426F92-880F-5D6E-5485-A25BD148637C}"/>
              </a:ext>
            </a:extLst>
          </p:cNvPr>
          <p:cNvSpPr/>
          <p:nvPr/>
        </p:nvSpPr>
        <p:spPr>
          <a:xfrm>
            <a:off x="4774003" y="4103831"/>
            <a:ext cx="1090911" cy="461665"/>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9606D6-A290-9BCE-B17D-BE1C5E7B1AB5}"/>
              </a:ext>
            </a:extLst>
          </p:cNvPr>
          <p:cNvSpPr/>
          <p:nvPr/>
        </p:nvSpPr>
        <p:spPr>
          <a:xfrm>
            <a:off x="2898391" y="4160991"/>
            <a:ext cx="1526824" cy="34910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801DD6-5828-BC6B-B745-92806516DFE4}"/>
              </a:ext>
            </a:extLst>
          </p:cNvPr>
          <p:cNvSpPr/>
          <p:nvPr/>
        </p:nvSpPr>
        <p:spPr>
          <a:xfrm>
            <a:off x="681424" y="3545646"/>
            <a:ext cx="1335790" cy="157979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4D625E8-95B4-7B03-AB67-5F70A238E382}"/>
              </a:ext>
            </a:extLst>
          </p:cNvPr>
          <p:cNvSpPr txBox="1"/>
          <p:nvPr/>
        </p:nvSpPr>
        <p:spPr>
          <a:xfrm>
            <a:off x="2457802" y="1947303"/>
            <a:ext cx="647934"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latin typeface="Times New Roman" panose="02020603050405020304" pitchFamily="18" charset="0"/>
                <a:cs typeface="Times New Roman" panose="02020603050405020304" pitchFamily="18" charset="0"/>
              </a:rPr>
              <a:t>Dataset</a:t>
            </a:r>
          </a:p>
        </p:txBody>
      </p:sp>
      <p:sp>
        <p:nvSpPr>
          <p:cNvPr id="8" name="TextBox 7">
            <a:extLst>
              <a:ext uri="{FF2B5EF4-FFF2-40B4-BE49-F238E27FC236}">
                <a16:creationId xmlns:a16="http://schemas.microsoft.com/office/drawing/2014/main" id="{307394C7-9AA9-E00C-4DF1-A52D51DA8B51}"/>
              </a:ext>
            </a:extLst>
          </p:cNvPr>
          <p:cNvSpPr txBox="1"/>
          <p:nvPr/>
        </p:nvSpPr>
        <p:spPr>
          <a:xfrm>
            <a:off x="886009" y="2619249"/>
            <a:ext cx="92147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a:latin typeface="Times New Roman" panose="02020603050405020304" pitchFamily="18" charset="0"/>
                <a:cs typeface="Times New Roman" panose="02020603050405020304" pitchFamily="18" charset="0"/>
              </a:rPr>
              <a:t>Training set</a:t>
            </a:r>
          </a:p>
        </p:txBody>
      </p:sp>
      <p:sp>
        <p:nvSpPr>
          <p:cNvPr id="9" name="TextBox 8">
            <a:extLst>
              <a:ext uri="{FF2B5EF4-FFF2-40B4-BE49-F238E27FC236}">
                <a16:creationId xmlns:a16="http://schemas.microsoft.com/office/drawing/2014/main" id="{27649730-6D85-27C7-94EB-DE04DACC617B}"/>
              </a:ext>
            </a:extLst>
          </p:cNvPr>
          <p:cNvSpPr txBox="1"/>
          <p:nvPr/>
        </p:nvSpPr>
        <p:spPr>
          <a:xfrm>
            <a:off x="3619683" y="2617702"/>
            <a:ext cx="92147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Testing set</a:t>
            </a:r>
          </a:p>
        </p:txBody>
      </p:sp>
      <p:sp>
        <p:nvSpPr>
          <p:cNvPr id="10" name="TextBox 9">
            <a:extLst>
              <a:ext uri="{FF2B5EF4-FFF2-40B4-BE49-F238E27FC236}">
                <a16:creationId xmlns:a16="http://schemas.microsoft.com/office/drawing/2014/main" id="{9BF6C4A0-CE64-C703-B761-6DB99DBAA1B0}"/>
              </a:ext>
            </a:extLst>
          </p:cNvPr>
          <p:cNvSpPr txBox="1"/>
          <p:nvPr/>
        </p:nvSpPr>
        <p:spPr>
          <a:xfrm>
            <a:off x="828316" y="4244547"/>
            <a:ext cx="105349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DCGAN</a:t>
            </a:r>
          </a:p>
        </p:txBody>
      </p:sp>
      <p:sp>
        <p:nvSpPr>
          <p:cNvPr id="11" name="TextBox 10">
            <a:extLst>
              <a:ext uri="{FF2B5EF4-FFF2-40B4-BE49-F238E27FC236}">
                <a16:creationId xmlns:a16="http://schemas.microsoft.com/office/drawing/2014/main" id="{ED47FE68-ADDC-9A4C-982B-2E64E6F3B608}"/>
              </a:ext>
            </a:extLst>
          </p:cNvPr>
          <p:cNvSpPr txBox="1"/>
          <p:nvPr/>
        </p:nvSpPr>
        <p:spPr>
          <a:xfrm>
            <a:off x="828316" y="4666201"/>
            <a:ext cx="105349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APC-GAN</a:t>
            </a:r>
          </a:p>
        </p:txBody>
      </p:sp>
      <p:sp>
        <p:nvSpPr>
          <p:cNvPr id="12" name="TextBox 11">
            <a:extLst>
              <a:ext uri="{FF2B5EF4-FFF2-40B4-BE49-F238E27FC236}">
                <a16:creationId xmlns:a16="http://schemas.microsoft.com/office/drawing/2014/main" id="{4B0456EB-6270-A151-204B-8E3E24ABF65C}"/>
              </a:ext>
            </a:extLst>
          </p:cNvPr>
          <p:cNvSpPr txBox="1"/>
          <p:nvPr/>
        </p:nvSpPr>
        <p:spPr>
          <a:xfrm>
            <a:off x="830529" y="3850791"/>
            <a:ext cx="1053494"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latin typeface="Times New Roman" panose="02020603050405020304" pitchFamily="18" charset="0"/>
                <a:cs typeface="Times New Roman" panose="02020603050405020304" pitchFamily="18" charset="0"/>
              </a:rPr>
              <a:t>Random Crop</a:t>
            </a:r>
          </a:p>
        </p:txBody>
      </p:sp>
      <p:sp>
        <p:nvSpPr>
          <p:cNvPr id="13" name="TextBox 12">
            <a:extLst>
              <a:ext uri="{FF2B5EF4-FFF2-40B4-BE49-F238E27FC236}">
                <a16:creationId xmlns:a16="http://schemas.microsoft.com/office/drawing/2014/main" id="{C50EF19C-DED2-813E-9BCF-865EC8776903}"/>
              </a:ext>
            </a:extLst>
          </p:cNvPr>
          <p:cNvSpPr txBox="1"/>
          <p:nvPr/>
        </p:nvSpPr>
        <p:spPr>
          <a:xfrm>
            <a:off x="826579" y="3561283"/>
            <a:ext cx="1045479" cy="26161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050" b="1" dirty="0">
                <a:latin typeface="Times New Roman" panose="02020603050405020304" pitchFamily="18" charset="0"/>
                <a:cs typeface="Times New Roman" panose="02020603050405020304" pitchFamily="18" charset="0"/>
              </a:rPr>
              <a:t>Augmentation</a:t>
            </a:r>
          </a:p>
        </p:txBody>
      </p:sp>
      <p:sp>
        <p:nvSpPr>
          <p:cNvPr id="14" name="TextBox 13">
            <a:extLst>
              <a:ext uri="{FF2B5EF4-FFF2-40B4-BE49-F238E27FC236}">
                <a16:creationId xmlns:a16="http://schemas.microsoft.com/office/drawing/2014/main" id="{F0135F97-E56D-5D1E-488C-1FD7A66949D8}"/>
              </a:ext>
            </a:extLst>
          </p:cNvPr>
          <p:cNvSpPr txBox="1"/>
          <p:nvPr/>
        </p:nvSpPr>
        <p:spPr>
          <a:xfrm>
            <a:off x="4771218" y="4103831"/>
            <a:ext cx="109648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Augmentation comparison</a:t>
            </a:r>
          </a:p>
        </p:txBody>
      </p:sp>
      <p:sp>
        <p:nvSpPr>
          <p:cNvPr id="15" name="TextBox 14">
            <a:extLst>
              <a:ext uri="{FF2B5EF4-FFF2-40B4-BE49-F238E27FC236}">
                <a16:creationId xmlns:a16="http://schemas.microsoft.com/office/drawing/2014/main" id="{9A0C6AFB-443B-B2BF-26BB-4266EE889FDB}"/>
              </a:ext>
            </a:extLst>
          </p:cNvPr>
          <p:cNvSpPr txBox="1"/>
          <p:nvPr/>
        </p:nvSpPr>
        <p:spPr>
          <a:xfrm>
            <a:off x="2992116" y="4208583"/>
            <a:ext cx="1386918" cy="253916"/>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050" b="1" dirty="0">
                <a:latin typeface="Times New Roman" panose="02020603050405020304" pitchFamily="18" charset="0"/>
                <a:cs typeface="Times New Roman" panose="02020603050405020304" pitchFamily="18" charset="0"/>
              </a:rPr>
              <a:t>Deep learning Model</a:t>
            </a:r>
          </a:p>
        </p:txBody>
      </p:sp>
      <p:sp>
        <p:nvSpPr>
          <p:cNvPr id="16" name="TextBox 15">
            <a:extLst>
              <a:ext uri="{FF2B5EF4-FFF2-40B4-BE49-F238E27FC236}">
                <a16:creationId xmlns:a16="http://schemas.microsoft.com/office/drawing/2014/main" id="{3EAA666F-E8E7-AE62-C22C-2F8109FFEACA}"/>
              </a:ext>
            </a:extLst>
          </p:cNvPr>
          <p:cNvSpPr txBox="1"/>
          <p:nvPr/>
        </p:nvSpPr>
        <p:spPr>
          <a:xfrm>
            <a:off x="4673977" y="3360767"/>
            <a:ext cx="692818" cy="253916"/>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050" b="1" dirty="0">
                <a:latin typeface="Times New Roman" panose="02020603050405020304" pitchFamily="18" charset="0"/>
                <a:cs typeface="Times New Roman" panose="02020603050405020304" pitchFamily="18" charset="0"/>
              </a:rPr>
              <a:t>Evaluate</a:t>
            </a:r>
          </a:p>
        </p:txBody>
      </p:sp>
      <p:cxnSp>
        <p:nvCxnSpPr>
          <p:cNvPr id="17" name="Connector: Elbow 107">
            <a:extLst>
              <a:ext uri="{FF2B5EF4-FFF2-40B4-BE49-F238E27FC236}">
                <a16:creationId xmlns:a16="http://schemas.microsoft.com/office/drawing/2014/main" id="{32DED9DF-66FE-6925-1DBA-B042949D3539}"/>
              </a:ext>
            </a:extLst>
          </p:cNvPr>
          <p:cNvCxnSpPr>
            <a:cxnSpLocks/>
            <a:stCxn id="9" idx="3"/>
            <a:endCxn id="4" idx="0"/>
          </p:cNvCxnSpPr>
          <p:nvPr/>
        </p:nvCxnSpPr>
        <p:spPr>
          <a:xfrm>
            <a:off x="4541154" y="2756202"/>
            <a:ext cx="778305" cy="134762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7E7BDFA-E91A-1156-304E-F6EA56D92DFE}"/>
              </a:ext>
            </a:extLst>
          </p:cNvPr>
          <p:cNvCxnSpPr>
            <a:cxnSpLocks/>
            <a:stCxn id="5" idx="3"/>
            <a:endCxn id="4" idx="1"/>
          </p:cNvCxnSpPr>
          <p:nvPr/>
        </p:nvCxnSpPr>
        <p:spPr>
          <a:xfrm flipV="1">
            <a:off x="4425215" y="4334664"/>
            <a:ext cx="348788" cy="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87769B02-6CFD-81B1-B184-0A6710B1CBA8}"/>
              </a:ext>
            </a:extLst>
          </p:cNvPr>
          <p:cNvCxnSpPr>
            <a:stCxn id="7" idx="2"/>
            <a:endCxn id="8" idx="0"/>
          </p:cNvCxnSpPr>
          <p:nvPr/>
        </p:nvCxnSpPr>
        <p:spPr>
          <a:xfrm rot="5400000">
            <a:off x="1866784" y="1704263"/>
            <a:ext cx="394947" cy="14350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43100F8-9E4F-C726-8BCB-7174E6D4FBC1}"/>
              </a:ext>
            </a:extLst>
          </p:cNvPr>
          <p:cNvCxnSpPr>
            <a:stCxn id="8" idx="2"/>
            <a:endCxn id="13" idx="0"/>
          </p:cNvCxnSpPr>
          <p:nvPr/>
        </p:nvCxnSpPr>
        <p:spPr>
          <a:xfrm>
            <a:off x="1346745" y="2896248"/>
            <a:ext cx="2574" cy="665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7CBE7CE2-D72E-ABD2-74BB-0FC2F353859D}"/>
              </a:ext>
            </a:extLst>
          </p:cNvPr>
          <p:cNvCxnSpPr>
            <a:stCxn id="8" idx="3"/>
            <a:endCxn id="5" idx="1"/>
          </p:cNvCxnSpPr>
          <p:nvPr/>
        </p:nvCxnSpPr>
        <p:spPr>
          <a:xfrm>
            <a:off x="1807480" y="2757749"/>
            <a:ext cx="1090911" cy="15777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E5DDD1C-5B87-3F7F-99FD-CD83D18BC0FC}"/>
              </a:ext>
            </a:extLst>
          </p:cNvPr>
          <p:cNvCxnSpPr>
            <a:stCxn id="6" idx="3"/>
            <a:endCxn id="5" idx="1"/>
          </p:cNvCxnSpPr>
          <p:nvPr/>
        </p:nvCxnSpPr>
        <p:spPr>
          <a:xfrm>
            <a:off x="2017214" y="4335541"/>
            <a:ext cx="8811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B8D5F296-FE4B-C3B3-F595-CD7A4246D818}"/>
              </a:ext>
            </a:extLst>
          </p:cNvPr>
          <p:cNvCxnSpPr>
            <a:stCxn id="7" idx="2"/>
            <a:endCxn id="9" idx="0"/>
          </p:cNvCxnSpPr>
          <p:nvPr/>
        </p:nvCxnSpPr>
        <p:spPr>
          <a:xfrm rot="16200000" flipH="1">
            <a:off x="3234394" y="1771677"/>
            <a:ext cx="393400" cy="12986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186019C9-E2A1-14BC-863A-E2E5500016C8}"/>
              </a:ext>
            </a:extLst>
          </p:cNvPr>
          <p:cNvSpPr/>
          <p:nvPr/>
        </p:nvSpPr>
        <p:spPr>
          <a:xfrm>
            <a:off x="2233571" y="4225585"/>
            <a:ext cx="240145" cy="240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TextBox 24">
            <a:extLst>
              <a:ext uri="{FF2B5EF4-FFF2-40B4-BE49-F238E27FC236}">
                <a16:creationId xmlns:a16="http://schemas.microsoft.com/office/drawing/2014/main" id="{1F4888B4-FE9E-63A4-07E7-926E3076F6C8}"/>
              </a:ext>
            </a:extLst>
          </p:cNvPr>
          <p:cNvSpPr txBox="1"/>
          <p:nvPr/>
        </p:nvSpPr>
        <p:spPr>
          <a:xfrm>
            <a:off x="2210310" y="4186939"/>
            <a:ext cx="300082" cy="369332"/>
          </a:xfrm>
          <a:prstGeom prst="rect">
            <a:avLst/>
          </a:prstGeom>
          <a:noFill/>
        </p:spPr>
        <p:txBody>
          <a:bodyPr wrap="none" rtlCol="0">
            <a:spAutoFit/>
          </a:bodyPr>
          <a:lstStyle/>
          <a:p>
            <a:r>
              <a:rPr lang="en-US" dirty="0"/>
              <a:t>+</a:t>
            </a:r>
          </a:p>
        </p:txBody>
      </p:sp>
      <p:sp>
        <p:nvSpPr>
          <p:cNvPr id="26" name="TextBox 25">
            <a:extLst>
              <a:ext uri="{FF2B5EF4-FFF2-40B4-BE49-F238E27FC236}">
                <a16:creationId xmlns:a16="http://schemas.microsoft.com/office/drawing/2014/main" id="{3049B2E1-BBC8-74ED-ADF5-1F916DC1D61F}"/>
              </a:ext>
            </a:extLst>
          </p:cNvPr>
          <p:cNvSpPr txBox="1"/>
          <p:nvPr/>
        </p:nvSpPr>
        <p:spPr>
          <a:xfrm>
            <a:off x="635073" y="5315042"/>
            <a:ext cx="4346062" cy="307777"/>
          </a:xfrm>
          <a:prstGeom prst="rect">
            <a:avLst/>
          </a:prstGeom>
          <a:noFill/>
        </p:spPr>
        <p:txBody>
          <a:bodyPr wrap="none" rtlCol="0">
            <a:spAutoFit/>
          </a:bodyPr>
          <a:lstStyle/>
          <a:p>
            <a:pPr marL="285750" indent="-285750">
              <a:buFont typeface="Wingdings" pitchFamily="2" charset="2"/>
              <a:buChar char="v"/>
            </a:pPr>
            <a:r>
              <a:rPr lang="en-US" dirty="0"/>
              <a:t>Procedure to evaluate the capacity of APC-GAN </a:t>
            </a:r>
          </a:p>
        </p:txBody>
      </p:sp>
    </p:spTree>
    <p:extLst>
      <p:ext uri="{BB962C8B-B14F-4D97-AF65-F5344CB8AC3E}">
        <p14:creationId xmlns:p14="http://schemas.microsoft.com/office/powerpoint/2010/main" val="2023405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7" y="817001"/>
            <a:ext cx="2445673" cy="715962"/>
          </a:xfrm>
        </p:spPr>
        <p:txBody>
          <a:bodyPr>
            <a:normAutofit fontScale="90000"/>
          </a:bodyPr>
          <a:lstStyle/>
          <a:p>
            <a:pPr algn="l"/>
            <a:r>
              <a:rPr lang="en-US" sz="2400" dirty="0">
                <a:latin typeface="Times New Roman" panose="02020603050405020304" pitchFamily="18" charset="0"/>
                <a:cs typeface="Times New Roman" panose="02020603050405020304" pitchFamily="18" charset="0"/>
              </a:rPr>
              <a:t>Evaluation metrics</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F5EF938-EF24-6D28-6DC5-C5FE252BF7B4}"/>
                  </a:ext>
                </a:extLst>
              </p:cNvPr>
              <p:cNvSpPr txBox="1"/>
              <p:nvPr/>
            </p:nvSpPr>
            <p:spPr>
              <a:xfrm>
                <a:off x="2956263" y="1747276"/>
                <a:ext cx="1475772"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𝐹𝑃</m:t>
                          </m:r>
                        </m:den>
                      </m:f>
                    </m:oMath>
                  </m:oMathPara>
                </a14:m>
                <a:endParaRPr lang="en-US" dirty="0"/>
              </a:p>
            </p:txBody>
          </p:sp>
        </mc:Choice>
        <mc:Fallback>
          <p:sp>
            <p:nvSpPr>
              <p:cNvPr id="29" name="TextBox 28">
                <a:extLst>
                  <a:ext uri="{FF2B5EF4-FFF2-40B4-BE49-F238E27FC236}">
                    <a16:creationId xmlns:a16="http://schemas.microsoft.com/office/drawing/2014/main" id="{CF5EF938-EF24-6D28-6DC5-C5FE252BF7B4}"/>
                  </a:ext>
                </a:extLst>
              </p:cNvPr>
              <p:cNvSpPr txBox="1">
                <a:spLocks noRot="1" noChangeAspect="1" noMove="1" noResize="1" noEditPoints="1" noAdjustHandles="1" noChangeArrowheads="1" noChangeShapeType="1" noTextEdit="1"/>
              </p:cNvSpPr>
              <p:nvPr/>
            </p:nvSpPr>
            <p:spPr>
              <a:xfrm>
                <a:off x="2956263" y="1747276"/>
                <a:ext cx="1475772" cy="4992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141195A-618B-8D4E-1442-6B824A862415}"/>
                  </a:ext>
                </a:extLst>
              </p:cNvPr>
              <p:cNvSpPr txBox="1"/>
              <p:nvPr/>
            </p:nvSpPr>
            <p:spPr>
              <a:xfrm>
                <a:off x="2956263" y="2475142"/>
                <a:ext cx="1591519" cy="499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smtClean="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p:sp>
            <p:nvSpPr>
              <p:cNvPr id="31" name="TextBox 30">
                <a:extLst>
                  <a:ext uri="{FF2B5EF4-FFF2-40B4-BE49-F238E27FC236}">
                    <a16:creationId xmlns:a16="http://schemas.microsoft.com/office/drawing/2014/main" id="{D141195A-618B-8D4E-1442-6B824A862415}"/>
                  </a:ext>
                </a:extLst>
              </p:cNvPr>
              <p:cNvSpPr txBox="1">
                <a:spLocks noRot="1" noChangeAspect="1" noMove="1" noResize="1" noEditPoints="1" noAdjustHandles="1" noChangeArrowheads="1" noChangeShapeType="1" noTextEdit="1"/>
              </p:cNvSpPr>
              <p:nvPr/>
            </p:nvSpPr>
            <p:spPr>
              <a:xfrm>
                <a:off x="2956263" y="2475142"/>
                <a:ext cx="1591519" cy="499239"/>
              </a:xfrm>
              <a:prstGeom prst="rect">
                <a:avLst/>
              </a:prstGeom>
              <a:blipFill>
                <a:blip r:embed="rId4"/>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AF70992-51D4-2955-7D37-FF4B707C3A08}"/>
                  </a:ext>
                </a:extLst>
              </p:cNvPr>
              <p:cNvSpPr txBox="1"/>
              <p:nvPr/>
            </p:nvSpPr>
            <p:spPr>
              <a:xfrm>
                <a:off x="2898389" y="3312824"/>
                <a:ext cx="1591519" cy="500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𝐹</m:t>
                          </m:r>
                        </m:e>
                        <m:sub>
                          <m:r>
                            <a:rPr lang="en-US" i="0">
                              <a:latin typeface="Cambria Math" panose="02040503050406030204" pitchFamily="18" charset="0"/>
                            </a:rPr>
                            <m:t>1</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𝑃𝑅</m:t>
                          </m:r>
                        </m:num>
                        <m:den>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𝑅</m:t>
                          </m:r>
                        </m:den>
                      </m:f>
                    </m:oMath>
                  </m:oMathPara>
                </a14:m>
                <a:endParaRPr lang="en-US" dirty="0"/>
              </a:p>
            </p:txBody>
          </p:sp>
        </mc:Choice>
        <mc:Fallback>
          <p:sp>
            <p:nvSpPr>
              <p:cNvPr id="33" name="TextBox 32">
                <a:extLst>
                  <a:ext uri="{FF2B5EF4-FFF2-40B4-BE49-F238E27FC236}">
                    <a16:creationId xmlns:a16="http://schemas.microsoft.com/office/drawing/2014/main" id="{5AF70992-51D4-2955-7D37-FF4B707C3A08}"/>
                  </a:ext>
                </a:extLst>
              </p:cNvPr>
              <p:cNvSpPr txBox="1">
                <a:spLocks noRot="1" noChangeAspect="1" noMove="1" noResize="1" noEditPoints="1" noAdjustHandles="1" noChangeArrowheads="1" noChangeShapeType="1" noTextEdit="1"/>
              </p:cNvSpPr>
              <p:nvPr/>
            </p:nvSpPr>
            <p:spPr>
              <a:xfrm>
                <a:off x="2898389" y="3312824"/>
                <a:ext cx="1591519" cy="5006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0EC32A5-62AA-B889-B782-C15F1EE7DEBE}"/>
                  </a:ext>
                </a:extLst>
              </p:cNvPr>
              <p:cNvSpPr txBox="1"/>
              <p:nvPr/>
            </p:nvSpPr>
            <p:spPr>
              <a:xfrm>
                <a:off x="3100946" y="4665812"/>
                <a:ext cx="2662177" cy="5705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𝑚𝐼𝑜𝑈</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𝑘</m:t>
                          </m:r>
                          <m:r>
                            <a:rPr lang="en-US" i="0">
                              <a:latin typeface="Cambria Math" panose="02040503050406030204" pitchFamily="18" charset="0"/>
                            </a:rPr>
                            <m:t>=2</m:t>
                          </m:r>
                        </m:sup>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𝑖𝑖</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𝑖𝑖</m:t>
                                  </m:r>
                                </m:sub>
                              </m:sSub>
                            </m:den>
                          </m:f>
                        </m:e>
                      </m:nary>
                    </m:oMath>
                  </m:oMathPara>
                </a14:m>
                <a:endParaRPr lang="en-US" dirty="0"/>
              </a:p>
            </p:txBody>
          </p:sp>
        </mc:Choice>
        <mc:Fallback>
          <p:sp>
            <p:nvSpPr>
              <p:cNvPr id="35" name="TextBox 34">
                <a:extLst>
                  <a:ext uri="{FF2B5EF4-FFF2-40B4-BE49-F238E27FC236}">
                    <a16:creationId xmlns:a16="http://schemas.microsoft.com/office/drawing/2014/main" id="{90EC32A5-62AA-B889-B782-C15F1EE7DEBE}"/>
                  </a:ext>
                </a:extLst>
              </p:cNvPr>
              <p:cNvSpPr txBox="1">
                <a:spLocks noRot="1" noChangeAspect="1" noMove="1" noResize="1" noEditPoints="1" noAdjustHandles="1" noChangeArrowheads="1" noChangeShapeType="1" noTextEdit="1"/>
              </p:cNvSpPr>
              <p:nvPr/>
            </p:nvSpPr>
            <p:spPr>
              <a:xfrm>
                <a:off x="3100946" y="4665812"/>
                <a:ext cx="2662177" cy="570541"/>
              </a:xfrm>
              <a:prstGeom prst="rect">
                <a:avLst/>
              </a:prstGeom>
              <a:blipFill>
                <a:blip r:embed="rId6"/>
                <a:stretch>
                  <a:fillRect t="-126087" b="-18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A32EEAA-91F2-0B21-972F-E1BFAB895AC0}"/>
                  </a:ext>
                </a:extLst>
              </p:cNvPr>
              <p:cNvSpPr txBox="1"/>
              <p:nvPr/>
            </p:nvSpPr>
            <p:spPr>
              <a:xfrm>
                <a:off x="3073082" y="5504905"/>
                <a:ext cx="2008206" cy="546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𝑚𝑃𝐴</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0">
                          <a:latin typeface="Cambria Math" panose="02040503050406030204" pitchFamily="18" charset="0"/>
                        </a:rPr>
                        <m:t> </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𝑘</m:t>
                          </m:r>
                          <m:r>
                            <a:rPr lang="en-US" i="0">
                              <a:latin typeface="Cambria Math" panose="02040503050406030204" pitchFamily="18" charset="0"/>
                            </a:rPr>
                            <m:t>=2</m:t>
                          </m:r>
                        </m:sup>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𝑖𝑖</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den>
                          </m:f>
                        </m:e>
                      </m:nary>
                    </m:oMath>
                  </m:oMathPara>
                </a14:m>
                <a:endParaRPr lang="en-US" dirty="0"/>
              </a:p>
            </p:txBody>
          </p:sp>
        </mc:Choice>
        <mc:Fallback>
          <p:sp>
            <p:nvSpPr>
              <p:cNvPr id="37" name="TextBox 36">
                <a:extLst>
                  <a:ext uri="{FF2B5EF4-FFF2-40B4-BE49-F238E27FC236}">
                    <a16:creationId xmlns:a16="http://schemas.microsoft.com/office/drawing/2014/main" id="{5A32EEAA-91F2-0B21-972F-E1BFAB895AC0}"/>
                  </a:ext>
                </a:extLst>
              </p:cNvPr>
              <p:cNvSpPr txBox="1">
                <a:spLocks noRot="1" noChangeAspect="1" noMove="1" noResize="1" noEditPoints="1" noAdjustHandles="1" noChangeArrowheads="1" noChangeShapeType="1" noTextEdit="1"/>
              </p:cNvSpPr>
              <p:nvPr/>
            </p:nvSpPr>
            <p:spPr>
              <a:xfrm>
                <a:off x="3073082" y="5504905"/>
                <a:ext cx="2008206" cy="546175"/>
              </a:xfrm>
              <a:prstGeom prst="rect">
                <a:avLst/>
              </a:prstGeom>
              <a:blipFill>
                <a:blip r:embed="rId7"/>
                <a:stretch>
                  <a:fillRect t="-131818" b="-202273"/>
                </a:stretch>
              </a:blipFill>
            </p:spPr>
            <p:txBody>
              <a:bodyPr/>
              <a:lstStyle/>
              <a:p>
                <a:r>
                  <a:rPr lang="en-US">
                    <a:noFill/>
                  </a:rPr>
                  <a:t> </a:t>
                </a:r>
              </a:p>
            </p:txBody>
          </p:sp>
        </mc:Fallback>
      </mc:AlternateContent>
      <p:pic>
        <p:nvPicPr>
          <p:cNvPr id="20482" name="Picture 2" descr="學習] [分析] 混淆矩陣與TP、TN、FP、FN @ B E L L E A Y A 雜七雜八創作小窩:: 痞客邦::">
            <a:extLst>
              <a:ext uri="{FF2B5EF4-FFF2-40B4-BE49-F238E27FC236}">
                <a16:creationId xmlns:a16="http://schemas.microsoft.com/office/drawing/2014/main" id="{8457FD30-A648-80E7-D0F9-7520E9A8F7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707" y="1601104"/>
            <a:ext cx="2247316" cy="224731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327B019-B3CE-9468-C522-11B6F8A28F05}"/>
              </a:ext>
            </a:extLst>
          </p:cNvPr>
          <p:cNvSpPr txBox="1"/>
          <p:nvPr/>
        </p:nvSpPr>
        <p:spPr>
          <a:xfrm>
            <a:off x="4547782" y="1864030"/>
            <a:ext cx="4500725" cy="307777"/>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Precision (P) can measure how accurate the predictions are.</a:t>
            </a:r>
            <a:r>
              <a:rPr lang="en-US" dirty="0">
                <a:effectLst/>
              </a:rPr>
              <a:t> </a:t>
            </a:r>
            <a:endParaRPr lang="en-US" dirty="0"/>
          </a:p>
        </p:txBody>
      </p:sp>
      <p:sp>
        <p:nvSpPr>
          <p:cNvPr id="42" name="TextBox 41">
            <a:extLst>
              <a:ext uri="{FF2B5EF4-FFF2-40B4-BE49-F238E27FC236}">
                <a16:creationId xmlns:a16="http://schemas.microsoft.com/office/drawing/2014/main" id="{7687817F-FACD-6F2D-1695-9FB6C354ED50}"/>
              </a:ext>
            </a:extLst>
          </p:cNvPr>
          <p:cNvSpPr txBox="1"/>
          <p:nvPr/>
        </p:nvSpPr>
        <p:spPr>
          <a:xfrm>
            <a:off x="4547782" y="2582830"/>
            <a:ext cx="4572000" cy="523220"/>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Recall (R) suggests the level of sensitivity for prediction results.</a:t>
            </a:r>
            <a:r>
              <a:rPr lang="en-US" dirty="0">
                <a:effectLst/>
              </a:rPr>
              <a:t> </a:t>
            </a:r>
            <a:endParaRPr lang="en-US" dirty="0"/>
          </a:p>
        </p:txBody>
      </p:sp>
      <p:sp>
        <p:nvSpPr>
          <p:cNvPr id="44" name="TextBox 43">
            <a:extLst>
              <a:ext uri="{FF2B5EF4-FFF2-40B4-BE49-F238E27FC236}">
                <a16:creationId xmlns:a16="http://schemas.microsoft.com/office/drawing/2014/main" id="{32EA9281-C234-26D0-4123-DCF6B0837524}"/>
              </a:ext>
            </a:extLst>
          </p:cNvPr>
          <p:cNvSpPr txBox="1"/>
          <p:nvPr/>
        </p:nvSpPr>
        <p:spPr>
          <a:xfrm>
            <a:off x="4547782" y="3455325"/>
            <a:ext cx="4500725" cy="523220"/>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F1 is defined based on the harmonic average of Precision and Recall.</a:t>
            </a:r>
            <a:r>
              <a:rPr lang="en-US" dirty="0">
                <a:effectLst/>
              </a:rPr>
              <a:t> </a:t>
            </a:r>
            <a:endParaRPr lang="en-US" dirty="0"/>
          </a:p>
        </p:txBody>
      </p:sp>
      <p:sp>
        <p:nvSpPr>
          <p:cNvPr id="46" name="TextBox 45">
            <a:extLst>
              <a:ext uri="{FF2B5EF4-FFF2-40B4-BE49-F238E27FC236}">
                <a16:creationId xmlns:a16="http://schemas.microsoft.com/office/drawing/2014/main" id="{82833ACA-911F-9B06-5465-98AEE278480B}"/>
              </a:ext>
            </a:extLst>
          </p:cNvPr>
          <p:cNvSpPr txBox="1"/>
          <p:nvPr/>
        </p:nvSpPr>
        <p:spPr>
          <a:xfrm>
            <a:off x="5879939" y="4797193"/>
            <a:ext cx="3239843" cy="307777"/>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IoU measures the overlap between 2 areas.</a:t>
            </a:r>
            <a:r>
              <a:rPr lang="en-US" dirty="0">
                <a:effectLst/>
              </a:rPr>
              <a:t> </a:t>
            </a:r>
            <a:endParaRPr lang="en-US" dirty="0"/>
          </a:p>
        </p:txBody>
      </p:sp>
      <p:sp>
        <p:nvSpPr>
          <p:cNvPr id="48" name="TextBox 47">
            <a:extLst>
              <a:ext uri="{FF2B5EF4-FFF2-40B4-BE49-F238E27FC236}">
                <a16:creationId xmlns:a16="http://schemas.microsoft.com/office/drawing/2014/main" id="{3B5D28B3-2BE1-1C18-4E38-C40BBD249662}"/>
              </a:ext>
            </a:extLst>
          </p:cNvPr>
          <p:cNvSpPr txBox="1"/>
          <p:nvPr/>
        </p:nvSpPr>
        <p:spPr>
          <a:xfrm>
            <a:off x="5081288" y="5408660"/>
            <a:ext cx="4038494" cy="738664"/>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PA is a semantic segmentation metric that denotes the percentage of pixels that are accurately classified in the image.</a:t>
            </a:r>
            <a:r>
              <a:rPr lang="en-US" dirty="0">
                <a:effectLst/>
              </a:rPr>
              <a:t> </a:t>
            </a:r>
            <a:endParaRPr lang="en-US" dirty="0"/>
          </a:p>
        </p:txBody>
      </p:sp>
      <p:sp>
        <p:nvSpPr>
          <p:cNvPr id="47" name="TextBox 46">
            <a:extLst>
              <a:ext uri="{FF2B5EF4-FFF2-40B4-BE49-F238E27FC236}">
                <a16:creationId xmlns:a16="http://schemas.microsoft.com/office/drawing/2014/main" id="{A0A3FD86-88D2-E60C-8E1D-3B0134F0331D}"/>
              </a:ext>
            </a:extLst>
          </p:cNvPr>
          <p:cNvSpPr txBox="1"/>
          <p:nvPr/>
        </p:nvSpPr>
        <p:spPr>
          <a:xfrm>
            <a:off x="1491418" y="5628281"/>
            <a:ext cx="942887" cy="246221"/>
          </a:xfrm>
          <a:prstGeom prst="rect">
            <a:avLst/>
          </a:prstGeom>
          <a:noFill/>
        </p:spPr>
        <p:txBody>
          <a:bodyPr wrap="none" rtlCol="0">
            <a:spAutoFit/>
          </a:bodyPr>
          <a:lstStyle/>
          <a:p>
            <a:r>
              <a:rPr lang="en-US" sz="1000" dirty="0"/>
              <a:t>Ground Truth</a:t>
            </a:r>
          </a:p>
        </p:txBody>
      </p:sp>
      <p:sp>
        <p:nvSpPr>
          <p:cNvPr id="51" name="TextBox 50">
            <a:extLst>
              <a:ext uri="{FF2B5EF4-FFF2-40B4-BE49-F238E27FC236}">
                <a16:creationId xmlns:a16="http://schemas.microsoft.com/office/drawing/2014/main" id="{D1083E2A-C25A-C90F-E871-7DB2D3B76939}"/>
              </a:ext>
            </a:extLst>
          </p:cNvPr>
          <p:cNvSpPr txBox="1"/>
          <p:nvPr/>
        </p:nvSpPr>
        <p:spPr>
          <a:xfrm>
            <a:off x="750874" y="5628281"/>
            <a:ext cx="752129" cy="246221"/>
          </a:xfrm>
          <a:prstGeom prst="rect">
            <a:avLst/>
          </a:prstGeom>
          <a:noFill/>
        </p:spPr>
        <p:txBody>
          <a:bodyPr wrap="none" rtlCol="0">
            <a:spAutoFit/>
          </a:bodyPr>
          <a:lstStyle/>
          <a:p>
            <a:r>
              <a:rPr lang="en-US" sz="1000" dirty="0"/>
              <a:t>Prediction</a:t>
            </a:r>
          </a:p>
        </p:txBody>
      </p:sp>
      <p:sp>
        <p:nvSpPr>
          <p:cNvPr id="52" name="TextBox 51">
            <a:extLst>
              <a:ext uri="{FF2B5EF4-FFF2-40B4-BE49-F238E27FC236}">
                <a16:creationId xmlns:a16="http://schemas.microsoft.com/office/drawing/2014/main" id="{EAAF3F6D-D54E-DFA4-FC54-A2B7A2BAB8AE}"/>
              </a:ext>
            </a:extLst>
          </p:cNvPr>
          <p:cNvSpPr txBox="1"/>
          <p:nvPr/>
        </p:nvSpPr>
        <p:spPr>
          <a:xfrm>
            <a:off x="-31745" y="5628281"/>
            <a:ext cx="824265" cy="246221"/>
          </a:xfrm>
          <a:prstGeom prst="rect">
            <a:avLst/>
          </a:prstGeom>
          <a:noFill/>
        </p:spPr>
        <p:txBody>
          <a:bodyPr wrap="none" rtlCol="0">
            <a:spAutoFit/>
          </a:bodyPr>
          <a:lstStyle/>
          <a:p>
            <a:r>
              <a:rPr lang="en-US" sz="1000" dirty="0"/>
              <a:t>Raw image</a:t>
            </a:r>
          </a:p>
        </p:txBody>
      </p:sp>
      <p:sp>
        <p:nvSpPr>
          <p:cNvPr id="53" name="TextBox 52">
            <a:extLst>
              <a:ext uri="{FF2B5EF4-FFF2-40B4-BE49-F238E27FC236}">
                <a16:creationId xmlns:a16="http://schemas.microsoft.com/office/drawing/2014/main" id="{8917DE53-3026-998C-B573-A7760E40FF76}"/>
              </a:ext>
            </a:extLst>
          </p:cNvPr>
          <p:cNvSpPr txBox="1"/>
          <p:nvPr/>
        </p:nvSpPr>
        <p:spPr>
          <a:xfrm>
            <a:off x="2561974" y="5628281"/>
            <a:ext cx="383438" cy="246221"/>
          </a:xfrm>
          <a:prstGeom prst="rect">
            <a:avLst/>
          </a:prstGeom>
          <a:noFill/>
        </p:spPr>
        <p:txBody>
          <a:bodyPr wrap="none" rtlCol="0">
            <a:spAutoFit/>
          </a:bodyPr>
          <a:lstStyle/>
          <a:p>
            <a:r>
              <a:rPr lang="en-US" sz="1000" dirty="0"/>
              <a:t>IoU</a:t>
            </a:r>
          </a:p>
        </p:txBody>
      </p:sp>
      <p:pic>
        <p:nvPicPr>
          <p:cNvPr id="20484" name="Picture 4">
            <a:extLst>
              <a:ext uri="{FF2B5EF4-FFF2-40B4-BE49-F238E27FC236}">
                <a16:creationId xmlns:a16="http://schemas.microsoft.com/office/drawing/2014/main" id="{1DD62B48-4642-2E4F-C98F-928BCCF36B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182"/>
          <a:stretch/>
        </p:blipFill>
        <p:spPr bwMode="auto">
          <a:xfrm>
            <a:off x="10489" y="4935415"/>
            <a:ext cx="3101854" cy="69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6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APC-GAN</a:t>
            </a:r>
          </a:p>
        </p:txBody>
      </p:sp>
      <p:pic>
        <p:nvPicPr>
          <p:cNvPr id="5" name="Picture 4">
            <a:extLst>
              <a:ext uri="{FF2B5EF4-FFF2-40B4-BE49-F238E27FC236}">
                <a16:creationId xmlns:a16="http://schemas.microsoft.com/office/drawing/2014/main" id="{7865109D-ABCC-3D27-4CB8-B2B0813ED375}"/>
              </a:ext>
            </a:extLst>
          </p:cNvPr>
          <p:cNvPicPr>
            <a:picLocks noChangeAspect="1"/>
          </p:cNvPicPr>
          <p:nvPr/>
        </p:nvPicPr>
        <p:blipFill>
          <a:blip r:embed="rId3"/>
          <a:stretch>
            <a:fillRect/>
          </a:stretch>
        </p:blipFill>
        <p:spPr>
          <a:xfrm>
            <a:off x="0" y="2613660"/>
            <a:ext cx="4615867" cy="2999340"/>
          </a:xfrm>
          <a:prstGeom prst="rect">
            <a:avLst/>
          </a:prstGeom>
        </p:spPr>
      </p:pic>
      <p:sp>
        <p:nvSpPr>
          <p:cNvPr id="6" name="TextBox 5">
            <a:extLst>
              <a:ext uri="{FF2B5EF4-FFF2-40B4-BE49-F238E27FC236}">
                <a16:creationId xmlns:a16="http://schemas.microsoft.com/office/drawing/2014/main" id="{98712C9E-1E0C-1CAC-6000-56C4B32FBA72}"/>
              </a:ext>
            </a:extLst>
          </p:cNvPr>
          <p:cNvSpPr txBox="1"/>
          <p:nvPr/>
        </p:nvSpPr>
        <p:spPr>
          <a:xfrm>
            <a:off x="341439" y="1704589"/>
            <a:ext cx="3880158" cy="523220"/>
          </a:xfrm>
          <a:prstGeom prst="rect">
            <a:avLst/>
          </a:prstGeom>
          <a:noFill/>
        </p:spPr>
        <p:txBody>
          <a:bodyPr wrap="square" rtlCol="0">
            <a:spAutoFit/>
          </a:bodyPr>
          <a:lstStyle/>
          <a:p>
            <a:pPr marL="285750" indent="-285750">
              <a:buFont typeface="Wingdings" pitchFamily="2" charset="2"/>
              <a:buChar char="v"/>
            </a:pPr>
            <a:r>
              <a:rPr lang="en-US" dirty="0"/>
              <a:t>Augmentation results from training set, Random Crop, DCGAN and APC-GAN </a:t>
            </a:r>
          </a:p>
        </p:txBody>
      </p:sp>
      <p:graphicFrame>
        <p:nvGraphicFramePr>
          <p:cNvPr id="7" name="Table 6">
            <a:extLst>
              <a:ext uri="{FF2B5EF4-FFF2-40B4-BE49-F238E27FC236}">
                <a16:creationId xmlns:a16="http://schemas.microsoft.com/office/drawing/2014/main" id="{5B01FE62-3851-2A64-5CD2-B13DC86653AD}"/>
              </a:ext>
            </a:extLst>
          </p:cNvPr>
          <p:cNvGraphicFramePr>
            <a:graphicFrameLocks noGrp="1"/>
          </p:cNvGraphicFramePr>
          <p:nvPr>
            <p:extLst>
              <p:ext uri="{D42A27DB-BD31-4B8C-83A1-F6EECF244321}">
                <p14:modId xmlns:p14="http://schemas.microsoft.com/office/powerpoint/2010/main" val="1662956855"/>
              </p:ext>
            </p:extLst>
          </p:nvPr>
        </p:nvGraphicFramePr>
        <p:xfrm>
          <a:off x="5008285" y="3107234"/>
          <a:ext cx="4045367" cy="1630680"/>
        </p:xfrm>
        <a:graphic>
          <a:graphicData uri="http://schemas.openxmlformats.org/drawingml/2006/table">
            <a:tbl>
              <a:tblPr/>
              <a:tblGrid>
                <a:gridCol w="613459">
                  <a:extLst>
                    <a:ext uri="{9D8B030D-6E8A-4147-A177-3AD203B41FA5}">
                      <a16:colId xmlns:a16="http://schemas.microsoft.com/office/drawing/2014/main" val="1939949715"/>
                    </a:ext>
                  </a:extLst>
                </a:gridCol>
                <a:gridCol w="914399">
                  <a:extLst>
                    <a:ext uri="{9D8B030D-6E8A-4147-A177-3AD203B41FA5}">
                      <a16:colId xmlns:a16="http://schemas.microsoft.com/office/drawing/2014/main" val="2733608200"/>
                    </a:ext>
                  </a:extLst>
                </a:gridCol>
                <a:gridCol w="558033">
                  <a:extLst>
                    <a:ext uri="{9D8B030D-6E8A-4147-A177-3AD203B41FA5}">
                      <a16:colId xmlns:a16="http://schemas.microsoft.com/office/drawing/2014/main" val="2713075505"/>
                    </a:ext>
                  </a:extLst>
                </a:gridCol>
                <a:gridCol w="474492">
                  <a:extLst>
                    <a:ext uri="{9D8B030D-6E8A-4147-A177-3AD203B41FA5}">
                      <a16:colId xmlns:a16="http://schemas.microsoft.com/office/drawing/2014/main" val="1441351482"/>
                    </a:ext>
                  </a:extLst>
                </a:gridCol>
                <a:gridCol w="474492">
                  <a:extLst>
                    <a:ext uri="{9D8B030D-6E8A-4147-A177-3AD203B41FA5}">
                      <a16:colId xmlns:a16="http://schemas.microsoft.com/office/drawing/2014/main" val="512485382"/>
                    </a:ext>
                  </a:extLst>
                </a:gridCol>
                <a:gridCol w="474492">
                  <a:extLst>
                    <a:ext uri="{9D8B030D-6E8A-4147-A177-3AD203B41FA5}">
                      <a16:colId xmlns:a16="http://schemas.microsoft.com/office/drawing/2014/main" val="3788445427"/>
                    </a:ext>
                  </a:extLst>
                </a:gridCol>
                <a:gridCol w="536000">
                  <a:extLst>
                    <a:ext uri="{9D8B030D-6E8A-4147-A177-3AD203B41FA5}">
                      <a16:colId xmlns:a16="http://schemas.microsoft.com/office/drawing/2014/main" val="2446922174"/>
                    </a:ext>
                  </a:extLst>
                </a:gridCol>
              </a:tblGrid>
              <a:tr h="0">
                <a:tc>
                  <a:txBody>
                    <a:bodyPr/>
                    <a:lstStyle/>
                    <a:p>
                      <a:pPr algn="ctr" rtl="0" fontAlgn="ctr">
                        <a:spcBef>
                          <a:spcPts val="0"/>
                        </a:spcBef>
                        <a:spcAft>
                          <a:spcPts val="0"/>
                        </a:spcAft>
                      </a:pPr>
                      <a:r>
                        <a:rPr lang="en-US" sz="1100" b="1" i="0" u="none" strike="noStrike" dirty="0">
                          <a:solidFill>
                            <a:srgbClr val="000000"/>
                          </a:solidFill>
                          <a:effectLst/>
                          <a:latin typeface="Times New Roman" panose="02020603050405020304" pitchFamily="18" charset="0"/>
                        </a:rPr>
                        <a:t>Data</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Times New Roman" panose="02020603050405020304" pitchFamily="18" charset="0"/>
                        </a:rPr>
                        <a:t>Augmentation</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P</a:t>
                      </a:r>
                      <a:endParaRPr lang="en-US" b="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R</a:t>
                      </a:r>
                      <a:endParaRPr lang="en-US" b="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F1</a:t>
                      </a:r>
                      <a:endParaRPr lang="en-US" b="0"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Times New Roman" panose="02020603050405020304" pitchFamily="18" charset="0"/>
                        </a:rPr>
                        <a:t>mIoU</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mPA</a:t>
                      </a:r>
                      <a:endParaRPr lang="en-US" b="0"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52169"/>
                  </a:ext>
                </a:extLst>
              </a:tr>
              <a:tr h="0">
                <a:tc rowSpan="4">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DeepCrack</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None</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Times New Roman" panose="02020603050405020304" pitchFamily="18" charset="0"/>
                        </a:rPr>
                        <a:t>0.950</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0.839</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0.892</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0.812</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0.839</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652530"/>
                  </a:ext>
                </a:extLst>
              </a:tr>
              <a:tr h="0">
                <a:tc vMerge="1">
                  <a:txBody>
                    <a:bodyPr/>
                    <a:lstStyle/>
                    <a:p>
                      <a:endParaRPr lang="en-US"/>
                    </a:p>
                  </a:txBody>
                  <a:tcPr/>
                </a:tc>
                <a:tc>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APC-GAN</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0.947</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Times New Roman" panose="02020603050405020304" pitchFamily="18" charset="0"/>
                        </a:rPr>
                        <a:t>0.868</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Times New Roman" panose="02020603050405020304" pitchFamily="18" charset="0"/>
                        </a:rPr>
                        <a:t>0.906</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Times New Roman" panose="02020603050405020304" pitchFamily="18" charset="0"/>
                        </a:rPr>
                        <a:t>0.836</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Times New Roman" panose="02020603050405020304" pitchFamily="18" charset="0"/>
                        </a:rPr>
                        <a:t>0.868</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067692"/>
                  </a:ext>
                </a:extLst>
              </a:tr>
              <a:tr h="0">
                <a:tc vMerge="1">
                  <a:txBody>
                    <a:bodyPr/>
                    <a:lstStyle/>
                    <a:p>
                      <a:endParaRPr lang="en-US"/>
                    </a:p>
                  </a:txBody>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DCGAN</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0.949</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0.851</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0.897</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0.822</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0.851</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09351"/>
                  </a:ext>
                </a:extLst>
              </a:tr>
              <a:tr h="0">
                <a:tc vMerge="1">
                  <a:txBody>
                    <a:bodyPr/>
                    <a:lstStyle/>
                    <a:p>
                      <a:endParaRPr lang="en-US"/>
                    </a:p>
                  </a:txBody>
                  <a:tcPr/>
                </a:tc>
                <a:tc>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Random Crop</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Times New Roman" panose="02020603050405020304" pitchFamily="18" charset="0"/>
                        </a:rPr>
                        <a:t>0.950</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0.856</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0.900</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Times New Roman" panose="02020603050405020304" pitchFamily="18" charset="0"/>
                        </a:rPr>
                        <a:t>0.827</a:t>
                      </a:r>
                      <a:endParaRPr lang="en-US">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Times New Roman" panose="02020603050405020304" pitchFamily="18" charset="0"/>
                        </a:rPr>
                        <a:t>0.856</a:t>
                      </a:r>
                      <a:endParaRPr lang="en-US" dirty="0">
                        <a:effectLs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60783"/>
                  </a:ext>
                </a:extLst>
              </a:tr>
            </a:tbl>
          </a:graphicData>
        </a:graphic>
      </p:graphicFrame>
      <p:sp>
        <p:nvSpPr>
          <p:cNvPr id="8" name="TextBox 7">
            <a:extLst>
              <a:ext uri="{FF2B5EF4-FFF2-40B4-BE49-F238E27FC236}">
                <a16:creationId xmlns:a16="http://schemas.microsoft.com/office/drawing/2014/main" id="{EA2D0FEF-0A47-782B-A0C6-A91CFD2DFE42}"/>
              </a:ext>
            </a:extLst>
          </p:cNvPr>
          <p:cNvSpPr txBox="1"/>
          <p:nvPr/>
        </p:nvSpPr>
        <p:spPr>
          <a:xfrm>
            <a:off x="4922405" y="1812310"/>
            <a:ext cx="1887055" cy="307777"/>
          </a:xfrm>
          <a:prstGeom prst="rect">
            <a:avLst/>
          </a:prstGeom>
          <a:noFill/>
        </p:spPr>
        <p:txBody>
          <a:bodyPr wrap="none" rtlCol="0">
            <a:spAutoFit/>
          </a:bodyPr>
          <a:lstStyle/>
          <a:p>
            <a:pPr marL="285750" indent="-285750">
              <a:buFont typeface="Wingdings" pitchFamily="2" charset="2"/>
              <a:buChar char="v"/>
            </a:pPr>
            <a:r>
              <a:rPr lang="en-US" dirty="0"/>
              <a:t>Evaluation results</a:t>
            </a:r>
          </a:p>
        </p:txBody>
      </p:sp>
    </p:spTree>
    <p:extLst>
      <p:ext uri="{BB962C8B-B14F-4D97-AF65-F5344CB8AC3E}">
        <p14:creationId xmlns:p14="http://schemas.microsoft.com/office/powerpoint/2010/main" val="1468434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sp>
        <p:nvSpPr>
          <p:cNvPr id="4" name="Rectangle 3">
            <a:extLst>
              <a:ext uri="{FF2B5EF4-FFF2-40B4-BE49-F238E27FC236}">
                <a16:creationId xmlns:a16="http://schemas.microsoft.com/office/drawing/2014/main" id="{58175793-DBC1-B57A-ED35-2A404085FCBA}"/>
              </a:ext>
            </a:extLst>
          </p:cNvPr>
          <p:cNvSpPr/>
          <p:nvPr/>
        </p:nvSpPr>
        <p:spPr>
          <a:xfrm>
            <a:off x="6139386" y="3582968"/>
            <a:ext cx="1090911" cy="461665"/>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3BB8838-14E2-1ED2-86A7-E12903FACF44}"/>
              </a:ext>
            </a:extLst>
          </p:cNvPr>
          <p:cNvSpPr/>
          <p:nvPr/>
        </p:nvSpPr>
        <p:spPr>
          <a:xfrm>
            <a:off x="1121260" y="3612425"/>
            <a:ext cx="1335790" cy="404505"/>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12C610D-D61F-463B-ED83-201FD565C581}"/>
              </a:ext>
            </a:extLst>
          </p:cNvPr>
          <p:cNvSpPr txBox="1"/>
          <p:nvPr/>
        </p:nvSpPr>
        <p:spPr>
          <a:xfrm>
            <a:off x="3950933" y="1426440"/>
            <a:ext cx="647934"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latin typeface="Times New Roman" panose="02020603050405020304" pitchFamily="18" charset="0"/>
                <a:cs typeface="Times New Roman" panose="02020603050405020304" pitchFamily="18" charset="0"/>
              </a:rPr>
              <a:t>Dataset</a:t>
            </a:r>
          </a:p>
        </p:txBody>
      </p:sp>
      <p:sp>
        <p:nvSpPr>
          <p:cNvPr id="7" name="TextBox 6">
            <a:extLst>
              <a:ext uri="{FF2B5EF4-FFF2-40B4-BE49-F238E27FC236}">
                <a16:creationId xmlns:a16="http://schemas.microsoft.com/office/drawing/2014/main" id="{3EE575D7-1BDD-72CF-A3CD-5A5333617A22}"/>
              </a:ext>
            </a:extLst>
          </p:cNvPr>
          <p:cNvSpPr txBox="1"/>
          <p:nvPr/>
        </p:nvSpPr>
        <p:spPr>
          <a:xfrm>
            <a:off x="1325845" y="2098386"/>
            <a:ext cx="92147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a:latin typeface="Times New Roman" panose="02020603050405020304" pitchFamily="18" charset="0"/>
                <a:cs typeface="Times New Roman" panose="02020603050405020304" pitchFamily="18" charset="0"/>
              </a:rPr>
              <a:t>Training set</a:t>
            </a:r>
          </a:p>
        </p:txBody>
      </p:sp>
      <p:sp>
        <p:nvSpPr>
          <p:cNvPr id="8" name="TextBox 7">
            <a:extLst>
              <a:ext uri="{FF2B5EF4-FFF2-40B4-BE49-F238E27FC236}">
                <a16:creationId xmlns:a16="http://schemas.microsoft.com/office/drawing/2014/main" id="{37958C61-31F9-9819-DEC6-B4992BC6F1C0}"/>
              </a:ext>
            </a:extLst>
          </p:cNvPr>
          <p:cNvSpPr txBox="1"/>
          <p:nvPr/>
        </p:nvSpPr>
        <p:spPr>
          <a:xfrm>
            <a:off x="6224105" y="2103106"/>
            <a:ext cx="92147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Testing set</a:t>
            </a:r>
          </a:p>
        </p:txBody>
      </p:sp>
      <p:sp>
        <p:nvSpPr>
          <p:cNvPr id="9" name="TextBox 8">
            <a:extLst>
              <a:ext uri="{FF2B5EF4-FFF2-40B4-BE49-F238E27FC236}">
                <a16:creationId xmlns:a16="http://schemas.microsoft.com/office/drawing/2014/main" id="{726D0201-02AD-7B29-D3CF-4130A6465702}"/>
              </a:ext>
            </a:extLst>
          </p:cNvPr>
          <p:cNvSpPr txBox="1"/>
          <p:nvPr/>
        </p:nvSpPr>
        <p:spPr>
          <a:xfrm>
            <a:off x="1259833" y="3687720"/>
            <a:ext cx="1053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APC-GAN</a:t>
            </a:r>
          </a:p>
        </p:txBody>
      </p:sp>
      <p:sp>
        <p:nvSpPr>
          <p:cNvPr id="10" name="TextBox 9">
            <a:extLst>
              <a:ext uri="{FF2B5EF4-FFF2-40B4-BE49-F238E27FC236}">
                <a16:creationId xmlns:a16="http://schemas.microsoft.com/office/drawing/2014/main" id="{F4C21F1F-85C9-0BAE-F23D-18B96CE815CB}"/>
              </a:ext>
            </a:extLst>
          </p:cNvPr>
          <p:cNvSpPr txBox="1"/>
          <p:nvPr/>
        </p:nvSpPr>
        <p:spPr>
          <a:xfrm>
            <a:off x="6136601" y="3582968"/>
            <a:ext cx="109648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Segmentation comparison</a:t>
            </a:r>
          </a:p>
        </p:txBody>
      </p:sp>
      <p:sp>
        <p:nvSpPr>
          <p:cNvPr id="11" name="TextBox 10">
            <a:extLst>
              <a:ext uri="{FF2B5EF4-FFF2-40B4-BE49-F238E27FC236}">
                <a16:creationId xmlns:a16="http://schemas.microsoft.com/office/drawing/2014/main" id="{2321A147-FFEB-40CB-3FEB-A53C23F5269B}"/>
              </a:ext>
            </a:extLst>
          </p:cNvPr>
          <p:cNvSpPr txBox="1"/>
          <p:nvPr/>
        </p:nvSpPr>
        <p:spPr>
          <a:xfrm>
            <a:off x="6039360" y="2839904"/>
            <a:ext cx="692818" cy="253916"/>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050" b="1" dirty="0">
                <a:latin typeface="Times New Roman" panose="02020603050405020304" pitchFamily="18" charset="0"/>
                <a:cs typeface="Times New Roman" panose="02020603050405020304" pitchFamily="18" charset="0"/>
              </a:rPr>
              <a:t>Evaluate</a:t>
            </a:r>
          </a:p>
        </p:txBody>
      </p:sp>
      <p:cxnSp>
        <p:nvCxnSpPr>
          <p:cNvPr id="12" name="Connector: Elbow 107">
            <a:extLst>
              <a:ext uri="{FF2B5EF4-FFF2-40B4-BE49-F238E27FC236}">
                <a16:creationId xmlns:a16="http://schemas.microsoft.com/office/drawing/2014/main" id="{5D6A8313-A3C0-0279-A660-3EA9E696F8A3}"/>
              </a:ext>
            </a:extLst>
          </p:cNvPr>
          <p:cNvCxnSpPr>
            <a:cxnSpLocks/>
            <a:stCxn id="8" idx="2"/>
            <a:endCxn id="4" idx="0"/>
          </p:cNvCxnSpPr>
          <p:nvPr/>
        </p:nvCxnSpPr>
        <p:spPr>
          <a:xfrm rot="16200000" flipH="1">
            <a:off x="6083410" y="2981535"/>
            <a:ext cx="1202863"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1DDAB67-B4C4-0953-2BC5-CDED0CCA5995}"/>
              </a:ext>
            </a:extLst>
          </p:cNvPr>
          <p:cNvCxnSpPr>
            <a:cxnSpLocks/>
            <a:endCxn id="4" idx="1"/>
          </p:cNvCxnSpPr>
          <p:nvPr/>
        </p:nvCxnSpPr>
        <p:spPr>
          <a:xfrm>
            <a:off x="5565465" y="3813801"/>
            <a:ext cx="5739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1CBBE22A-1870-D677-E676-87C4EB0FC6F8}"/>
              </a:ext>
            </a:extLst>
          </p:cNvPr>
          <p:cNvCxnSpPr>
            <a:stCxn id="6" idx="2"/>
            <a:endCxn id="7" idx="0"/>
          </p:cNvCxnSpPr>
          <p:nvPr/>
        </p:nvCxnSpPr>
        <p:spPr>
          <a:xfrm rot="5400000">
            <a:off x="2833268" y="656753"/>
            <a:ext cx="394947" cy="248831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54BA12-F880-9BB2-3FB1-CF20D619C101}"/>
              </a:ext>
            </a:extLst>
          </p:cNvPr>
          <p:cNvCxnSpPr>
            <a:cxnSpLocks/>
            <a:stCxn id="7" idx="2"/>
            <a:endCxn id="5" idx="0"/>
          </p:cNvCxnSpPr>
          <p:nvPr/>
        </p:nvCxnSpPr>
        <p:spPr>
          <a:xfrm>
            <a:off x="1786581" y="2375385"/>
            <a:ext cx="2574" cy="1237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68EEA88A-DCCC-2EA9-D081-4D8268342745}"/>
              </a:ext>
            </a:extLst>
          </p:cNvPr>
          <p:cNvCxnSpPr>
            <a:cxnSpLocks/>
            <a:stCxn id="7" idx="3"/>
          </p:cNvCxnSpPr>
          <p:nvPr/>
        </p:nvCxnSpPr>
        <p:spPr>
          <a:xfrm>
            <a:off x="2247316" y="2236886"/>
            <a:ext cx="1090911" cy="15777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D4E1042-1504-4BEC-9A5C-86F00E28B6AC}"/>
              </a:ext>
            </a:extLst>
          </p:cNvPr>
          <p:cNvCxnSpPr>
            <a:cxnSpLocks/>
            <a:stCxn id="5" idx="3"/>
          </p:cNvCxnSpPr>
          <p:nvPr/>
        </p:nvCxnSpPr>
        <p:spPr>
          <a:xfrm>
            <a:off x="2457050" y="3814678"/>
            <a:ext cx="8811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Elbow Connector 17">
            <a:extLst>
              <a:ext uri="{FF2B5EF4-FFF2-40B4-BE49-F238E27FC236}">
                <a16:creationId xmlns:a16="http://schemas.microsoft.com/office/drawing/2014/main" id="{3338F3C2-37EB-FFF3-BBAE-FBBB674538E8}"/>
              </a:ext>
            </a:extLst>
          </p:cNvPr>
          <p:cNvCxnSpPr>
            <a:cxnSpLocks/>
          </p:cNvCxnSpPr>
          <p:nvPr/>
        </p:nvCxnSpPr>
        <p:spPr>
          <a:xfrm rot="16200000" flipH="1">
            <a:off x="5280037" y="698301"/>
            <a:ext cx="399667" cy="240994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552DE7A-6261-A289-2190-BEDF685DAD29}"/>
              </a:ext>
            </a:extLst>
          </p:cNvPr>
          <p:cNvSpPr/>
          <p:nvPr/>
        </p:nvSpPr>
        <p:spPr>
          <a:xfrm>
            <a:off x="2673407" y="3704722"/>
            <a:ext cx="240145" cy="240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BACBCCA5-32AD-F1B5-EE1A-4825158FDC48}"/>
              </a:ext>
            </a:extLst>
          </p:cNvPr>
          <p:cNvSpPr txBox="1"/>
          <p:nvPr/>
        </p:nvSpPr>
        <p:spPr>
          <a:xfrm>
            <a:off x="2650146" y="3666076"/>
            <a:ext cx="300082" cy="369332"/>
          </a:xfrm>
          <a:prstGeom prst="rect">
            <a:avLst/>
          </a:prstGeom>
          <a:noFill/>
        </p:spPr>
        <p:txBody>
          <a:bodyPr wrap="none" rtlCol="0">
            <a:spAutoFit/>
          </a:bodyPr>
          <a:lstStyle/>
          <a:p>
            <a:r>
              <a:rPr lang="en-US" dirty="0"/>
              <a:t>+</a:t>
            </a:r>
          </a:p>
        </p:txBody>
      </p:sp>
      <p:sp>
        <p:nvSpPr>
          <p:cNvPr id="21" name="Rectangle 20">
            <a:extLst>
              <a:ext uri="{FF2B5EF4-FFF2-40B4-BE49-F238E27FC236}">
                <a16:creationId xmlns:a16="http://schemas.microsoft.com/office/drawing/2014/main" id="{A71E096C-B282-F57D-AE79-FDF3CFBCA240}"/>
              </a:ext>
            </a:extLst>
          </p:cNvPr>
          <p:cNvSpPr/>
          <p:nvPr/>
        </p:nvSpPr>
        <p:spPr>
          <a:xfrm>
            <a:off x="3349185" y="2449119"/>
            <a:ext cx="2216280" cy="318433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14BF31-7DC7-CAF2-CFCD-FB4F33033B06}"/>
              </a:ext>
            </a:extLst>
          </p:cNvPr>
          <p:cNvSpPr txBox="1"/>
          <p:nvPr/>
        </p:nvSpPr>
        <p:spPr>
          <a:xfrm>
            <a:off x="3530409" y="2789270"/>
            <a:ext cx="192028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AttuNet</a:t>
            </a:r>
          </a:p>
        </p:txBody>
      </p:sp>
      <p:sp>
        <p:nvSpPr>
          <p:cNvPr id="23" name="TextBox 22">
            <a:extLst>
              <a:ext uri="{FF2B5EF4-FFF2-40B4-BE49-F238E27FC236}">
                <a16:creationId xmlns:a16="http://schemas.microsoft.com/office/drawing/2014/main" id="{0109973A-728E-FE2D-2158-D7AE6DEB7E5C}"/>
              </a:ext>
            </a:extLst>
          </p:cNvPr>
          <p:cNvSpPr txBox="1"/>
          <p:nvPr/>
        </p:nvSpPr>
        <p:spPr>
          <a:xfrm>
            <a:off x="3532895" y="3767337"/>
            <a:ext cx="192028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U-Net</a:t>
            </a:r>
          </a:p>
        </p:txBody>
      </p:sp>
      <p:sp>
        <p:nvSpPr>
          <p:cNvPr id="24" name="TextBox 23">
            <a:extLst>
              <a:ext uri="{FF2B5EF4-FFF2-40B4-BE49-F238E27FC236}">
                <a16:creationId xmlns:a16="http://schemas.microsoft.com/office/drawing/2014/main" id="{E4275181-F7F6-C33B-3B7C-AB3F93906DF0}"/>
              </a:ext>
            </a:extLst>
          </p:cNvPr>
          <p:cNvSpPr txBox="1"/>
          <p:nvPr/>
        </p:nvSpPr>
        <p:spPr>
          <a:xfrm>
            <a:off x="3532895" y="4249419"/>
            <a:ext cx="192028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DeepLab-resnet50</a:t>
            </a:r>
          </a:p>
        </p:txBody>
      </p:sp>
      <p:sp>
        <p:nvSpPr>
          <p:cNvPr id="25" name="TextBox 24">
            <a:extLst>
              <a:ext uri="{FF2B5EF4-FFF2-40B4-BE49-F238E27FC236}">
                <a16:creationId xmlns:a16="http://schemas.microsoft.com/office/drawing/2014/main" id="{C2A492CE-9F0F-62D1-8C07-993B0548033D}"/>
              </a:ext>
            </a:extLst>
          </p:cNvPr>
          <p:cNvSpPr txBox="1"/>
          <p:nvPr/>
        </p:nvSpPr>
        <p:spPr>
          <a:xfrm>
            <a:off x="3530409" y="4731501"/>
            <a:ext cx="192277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Times New Roman" panose="02020603050405020304" pitchFamily="18" charset="0"/>
                <a:cs typeface="Times New Roman" panose="02020603050405020304" pitchFamily="18" charset="0"/>
              </a:rPr>
              <a:t>FCN-resnet50</a:t>
            </a:r>
          </a:p>
        </p:txBody>
      </p:sp>
      <p:sp>
        <p:nvSpPr>
          <p:cNvPr id="26" name="TextBox 25">
            <a:extLst>
              <a:ext uri="{FF2B5EF4-FFF2-40B4-BE49-F238E27FC236}">
                <a16:creationId xmlns:a16="http://schemas.microsoft.com/office/drawing/2014/main" id="{041390A3-4900-EA6D-7EB7-81FA78C7D876}"/>
              </a:ext>
            </a:extLst>
          </p:cNvPr>
          <p:cNvSpPr txBox="1"/>
          <p:nvPr/>
        </p:nvSpPr>
        <p:spPr>
          <a:xfrm>
            <a:off x="3530409" y="5213583"/>
            <a:ext cx="192277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latin typeface="Times New Roman" panose="02020603050405020304" pitchFamily="18" charset="0"/>
                <a:cs typeface="Times New Roman" panose="02020603050405020304" pitchFamily="18" charset="0"/>
              </a:rPr>
              <a:t>Lraspp_mobilenet_v3_large</a:t>
            </a:r>
          </a:p>
        </p:txBody>
      </p:sp>
      <p:sp>
        <p:nvSpPr>
          <p:cNvPr id="27" name="TextBox 26">
            <a:extLst>
              <a:ext uri="{FF2B5EF4-FFF2-40B4-BE49-F238E27FC236}">
                <a16:creationId xmlns:a16="http://schemas.microsoft.com/office/drawing/2014/main" id="{3624A29D-9A4A-4A4F-B351-027282154EF3}"/>
              </a:ext>
            </a:extLst>
          </p:cNvPr>
          <p:cNvSpPr txBox="1"/>
          <p:nvPr/>
        </p:nvSpPr>
        <p:spPr>
          <a:xfrm>
            <a:off x="3530409" y="3301091"/>
            <a:ext cx="192028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AttuNet-min</a:t>
            </a:r>
          </a:p>
        </p:txBody>
      </p:sp>
      <p:sp>
        <p:nvSpPr>
          <p:cNvPr id="28" name="TextBox 27">
            <a:extLst>
              <a:ext uri="{FF2B5EF4-FFF2-40B4-BE49-F238E27FC236}">
                <a16:creationId xmlns:a16="http://schemas.microsoft.com/office/drawing/2014/main" id="{8E750B12-29E3-5FC7-3381-191245EE178B}"/>
              </a:ext>
            </a:extLst>
          </p:cNvPr>
          <p:cNvSpPr txBox="1"/>
          <p:nvPr/>
        </p:nvSpPr>
        <p:spPr>
          <a:xfrm>
            <a:off x="3821015" y="2449118"/>
            <a:ext cx="1492716" cy="253916"/>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050" b="1" dirty="0">
                <a:latin typeface="Times New Roman" panose="02020603050405020304" pitchFamily="18" charset="0"/>
                <a:cs typeface="Times New Roman" panose="02020603050405020304" pitchFamily="18" charset="0"/>
              </a:rPr>
              <a:t>Deep Learning Models</a:t>
            </a:r>
          </a:p>
        </p:txBody>
      </p:sp>
      <p:sp>
        <p:nvSpPr>
          <p:cNvPr id="29" name="TextBox 28">
            <a:extLst>
              <a:ext uri="{FF2B5EF4-FFF2-40B4-BE49-F238E27FC236}">
                <a16:creationId xmlns:a16="http://schemas.microsoft.com/office/drawing/2014/main" id="{B7468CC3-CAE0-EA43-8F2B-C9A026AC95A1}"/>
              </a:ext>
            </a:extLst>
          </p:cNvPr>
          <p:cNvSpPr txBox="1"/>
          <p:nvPr/>
        </p:nvSpPr>
        <p:spPr>
          <a:xfrm>
            <a:off x="967669" y="5844191"/>
            <a:ext cx="5418471" cy="307777"/>
          </a:xfrm>
          <a:prstGeom prst="rect">
            <a:avLst/>
          </a:prstGeom>
          <a:noFill/>
        </p:spPr>
        <p:txBody>
          <a:bodyPr wrap="none" rtlCol="0">
            <a:spAutoFit/>
          </a:bodyPr>
          <a:lstStyle/>
          <a:p>
            <a:pPr marL="285750" indent="-285750">
              <a:buFont typeface="Wingdings" pitchFamily="2" charset="2"/>
              <a:buChar char="v"/>
            </a:pPr>
            <a:r>
              <a:rPr lang="en-US" dirty="0"/>
              <a:t>Procedure to evaluate the capacity of AttuNet and AttuNet-min</a:t>
            </a:r>
          </a:p>
        </p:txBody>
      </p:sp>
    </p:spTree>
    <p:extLst>
      <p:ext uri="{BB962C8B-B14F-4D97-AF65-F5344CB8AC3E}">
        <p14:creationId xmlns:p14="http://schemas.microsoft.com/office/powerpoint/2010/main" val="97389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4" name="Picture 3">
            <a:extLst>
              <a:ext uri="{FF2B5EF4-FFF2-40B4-BE49-F238E27FC236}">
                <a16:creationId xmlns:a16="http://schemas.microsoft.com/office/drawing/2014/main" id="{111F0C55-3A1D-685F-D7C0-0E9CA7299DEB}"/>
              </a:ext>
            </a:extLst>
          </p:cNvPr>
          <p:cNvPicPr>
            <a:picLocks noChangeAspect="1"/>
          </p:cNvPicPr>
          <p:nvPr/>
        </p:nvPicPr>
        <p:blipFill>
          <a:blip r:embed="rId3"/>
          <a:stretch>
            <a:fillRect/>
          </a:stretch>
        </p:blipFill>
        <p:spPr>
          <a:xfrm>
            <a:off x="962648" y="1406347"/>
            <a:ext cx="7877962" cy="3693973"/>
          </a:xfrm>
          <a:prstGeom prst="rect">
            <a:avLst/>
          </a:prstGeom>
        </p:spPr>
      </p:pic>
      <p:pic>
        <p:nvPicPr>
          <p:cNvPr id="5" name="Picture 4">
            <a:extLst>
              <a:ext uri="{FF2B5EF4-FFF2-40B4-BE49-F238E27FC236}">
                <a16:creationId xmlns:a16="http://schemas.microsoft.com/office/drawing/2014/main" id="{1C986EB2-43DD-D40F-413A-949596D06FC2}"/>
              </a:ext>
            </a:extLst>
          </p:cNvPr>
          <p:cNvPicPr>
            <a:picLocks noChangeAspect="1"/>
          </p:cNvPicPr>
          <p:nvPr/>
        </p:nvPicPr>
        <p:blipFill>
          <a:blip r:embed="rId4"/>
          <a:stretch>
            <a:fillRect/>
          </a:stretch>
        </p:blipFill>
        <p:spPr>
          <a:xfrm>
            <a:off x="323710" y="4047061"/>
            <a:ext cx="1832691" cy="2073835"/>
          </a:xfrm>
          <a:prstGeom prst="rect">
            <a:avLst/>
          </a:prstGeom>
        </p:spPr>
      </p:pic>
      <p:sp>
        <p:nvSpPr>
          <p:cNvPr id="6" name="Oval 5">
            <a:extLst>
              <a:ext uri="{FF2B5EF4-FFF2-40B4-BE49-F238E27FC236}">
                <a16:creationId xmlns:a16="http://schemas.microsoft.com/office/drawing/2014/main" id="{4E56FD96-A499-1FDC-9C0F-75A4358FF66B}"/>
              </a:ext>
            </a:extLst>
          </p:cNvPr>
          <p:cNvSpPr/>
          <p:nvPr/>
        </p:nvSpPr>
        <p:spPr>
          <a:xfrm>
            <a:off x="21590" y="3770630"/>
            <a:ext cx="2457450" cy="245745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F1E5EA-5205-3CFF-BA2C-FCB0523DCFB6}"/>
              </a:ext>
            </a:extLst>
          </p:cNvPr>
          <p:cNvSpPr/>
          <p:nvPr/>
        </p:nvSpPr>
        <p:spPr>
          <a:xfrm>
            <a:off x="4603260" y="3681119"/>
            <a:ext cx="334682" cy="33468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3E9C4DE-E33D-CB37-693F-909E0C6669C1}"/>
              </a:ext>
            </a:extLst>
          </p:cNvPr>
          <p:cNvCxnSpPr>
            <a:cxnSpLocks/>
            <a:stCxn id="7" idx="2"/>
            <a:endCxn id="6" idx="6"/>
          </p:cNvCxnSpPr>
          <p:nvPr/>
        </p:nvCxnSpPr>
        <p:spPr>
          <a:xfrm flipH="1">
            <a:off x="2479040" y="3848460"/>
            <a:ext cx="2124220" cy="11508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0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AttuNet-min</a:t>
            </a:r>
          </a:p>
        </p:txBody>
      </p:sp>
      <p:pic>
        <p:nvPicPr>
          <p:cNvPr id="76" name="Graphic 75">
            <a:extLst>
              <a:ext uri="{FF2B5EF4-FFF2-40B4-BE49-F238E27FC236}">
                <a16:creationId xmlns:a16="http://schemas.microsoft.com/office/drawing/2014/main" id="{D71563D2-B398-25FE-4D98-FC7C647BBC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718" y="1451682"/>
            <a:ext cx="8238564" cy="4579170"/>
          </a:xfrm>
          <a:prstGeom prst="rect">
            <a:avLst/>
          </a:prstGeom>
        </p:spPr>
      </p:pic>
      <p:sp>
        <p:nvSpPr>
          <p:cNvPr id="77" name="Rectangle 76">
            <a:extLst>
              <a:ext uri="{FF2B5EF4-FFF2-40B4-BE49-F238E27FC236}">
                <a16:creationId xmlns:a16="http://schemas.microsoft.com/office/drawing/2014/main" id="{34CD3E66-0127-1034-984F-D13C758DE040}"/>
              </a:ext>
            </a:extLst>
          </p:cNvPr>
          <p:cNvSpPr/>
          <p:nvPr/>
        </p:nvSpPr>
        <p:spPr>
          <a:xfrm>
            <a:off x="4856480" y="4826000"/>
            <a:ext cx="955040" cy="32512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41D5305-4647-8B93-6E68-3FC360D7944C}"/>
              </a:ext>
            </a:extLst>
          </p:cNvPr>
          <p:cNvSpPr/>
          <p:nvPr/>
        </p:nvSpPr>
        <p:spPr>
          <a:xfrm>
            <a:off x="6773881" y="4511040"/>
            <a:ext cx="602279" cy="32512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EE170BA-5B6A-476D-D899-D56C55093C0F}"/>
              </a:ext>
            </a:extLst>
          </p:cNvPr>
          <p:cNvSpPr/>
          <p:nvPr/>
        </p:nvSpPr>
        <p:spPr>
          <a:xfrm>
            <a:off x="6400801" y="5145721"/>
            <a:ext cx="674220" cy="32512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8E346E0A-141C-5286-DB00-DC5F96E18CA6}"/>
              </a:ext>
            </a:extLst>
          </p:cNvPr>
          <p:cNvSpPr txBox="1"/>
          <p:nvPr/>
        </p:nvSpPr>
        <p:spPr>
          <a:xfrm>
            <a:off x="182881" y="4403784"/>
            <a:ext cx="4389119" cy="1169551"/>
          </a:xfrm>
          <a:prstGeom prst="rect">
            <a:avLst/>
          </a:prstGeom>
          <a:noFill/>
        </p:spPr>
        <p:txBody>
          <a:bodyPr wrap="square" rtlCol="0">
            <a:spAutoFit/>
          </a:bodyPr>
          <a:lstStyle/>
          <a:p>
            <a:pPr marL="285750" indent="-285750" algn="just">
              <a:buFont typeface="Wingdings" pitchFamily="2" charset="2"/>
              <a:buChar char="ü"/>
            </a:pPr>
            <a:r>
              <a:rPr lang="en-US" dirty="0">
                <a:latin typeface="Times New Roman" panose="02020603050405020304" pitchFamily="18" charset="0"/>
                <a:ea typeface="SimSun" panose="02010600030101010101" pitchFamily="2" charset="-122"/>
              </a:rPr>
              <a:t>T</a:t>
            </a:r>
            <a:r>
              <a:rPr lang="en-US" dirty="0">
                <a:effectLst/>
                <a:latin typeface="Times New Roman" panose="02020603050405020304" pitchFamily="18" charset="0"/>
                <a:ea typeface="SimSun" panose="02010600030101010101" pitchFamily="2" charset="-122"/>
              </a:rPr>
              <a:t>he </a:t>
            </a:r>
            <a:r>
              <a:rPr lang="en-US" b="1" dirty="0">
                <a:effectLst/>
                <a:latin typeface="Times New Roman" panose="02020603050405020304" pitchFamily="18" charset="0"/>
                <a:ea typeface="SimSun" panose="02010600030101010101" pitchFamily="2" charset="-122"/>
              </a:rPr>
              <a:t>max pooling layer</a:t>
            </a:r>
            <a:r>
              <a:rPr lang="en-US" dirty="0">
                <a:effectLst/>
                <a:latin typeface="Times New Roman" panose="02020603050405020304" pitchFamily="18" charset="0"/>
                <a:ea typeface="SimSun" panose="02010600030101010101" pitchFamily="2" charset="-122"/>
              </a:rPr>
              <a:t> is replaced by the </a:t>
            </a:r>
            <a:r>
              <a:rPr lang="en-US" b="1" dirty="0">
                <a:effectLst/>
                <a:latin typeface="Times New Roman" panose="02020603050405020304" pitchFamily="18" charset="0"/>
                <a:ea typeface="SimSun" panose="02010600030101010101" pitchFamily="2" charset="-122"/>
              </a:rPr>
              <a:t>min pooling layer</a:t>
            </a:r>
            <a:r>
              <a:rPr lang="en-US" dirty="0">
                <a:effectLst/>
                <a:latin typeface="Times New Roman" panose="02020603050405020304" pitchFamily="18" charset="0"/>
                <a:ea typeface="SimSun" panose="02010600030101010101" pitchFamily="2" charset="-122"/>
              </a:rPr>
              <a:t>. </a:t>
            </a:r>
          </a:p>
          <a:p>
            <a:pPr marL="285750" indent="-285750" algn="just">
              <a:buFont typeface="Wingdings" pitchFamily="2" charset="2"/>
              <a:buChar char="ü"/>
            </a:pPr>
            <a:endParaRPr lang="en-US" dirty="0">
              <a:effectLst/>
              <a:latin typeface="Times New Roman" panose="02020603050405020304" pitchFamily="18" charset="0"/>
              <a:ea typeface="SimSun" panose="02010600030101010101" pitchFamily="2" charset="-122"/>
            </a:endParaRPr>
          </a:p>
          <a:p>
            <a:pPr marL="285750" indent="-285750" algn="just">
              <a:buFont typeface="Wingdings" pitchFamily="2" charset="2"/>
              <a:buChar char="ü"/>
            </a:pPr>
            <a:r>
              <a:rPr lang="en-US" dirty="0">
                <a:latin typeface="Times New Roman" panose="02020603050405020304" pitchFamily="18" charset="0"/>
                <a:ea typeface="SimSun" panose="02010600030101010101" pitchFamily="2" charset="-122"/>
              </a:rPr>
              <a:t>T</a:t>
            </a:r>
            <a:r>
              <a:rPr lang="en-US" dirty="0">
                <a:effectLst/>
                <a:latin typeface="Times New Roman" panose="02020603050405020304" pitchFamily="18" charset="0"/>
                <a:ea typeface="SimSun" panose="02010600030101010101" pitchFamily="2" charset="-122"/>
              </a:rPr>
              <a:t>he ReLU activation function is replaced by the LogSigmoid function</a:t>
            </a:r>
            <a:r>
              <a:rPr lang="en-US" dirty="0">
                <a:latin typeface="Times New Roman" panose="02020603050405020304" pitchFamily="18" charset="0"/>
                <a:ea typeface="SimSun" panose="02010600030101010101" pitchFamily="2" charset="-122"/>
              </a:rPr>
              <a:t>.</a:t>
            </a:r>
            <a:endParaRPr lang="en-US" dirty="0"/>
          </a:p>
        </p:txBody>
      </p:sp>
    </p:spTree>
    <p:extLst>
      <p:ext uri="{BB962C8B-B14F-4D97-AF65-F5344CB8AC3E}">
        <p14:creationId xmlns:p14="http://schemas.microsoft.com/office/powerpoint/2010/main" val="194209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6AB6BBD6-EDAC-79B2-876B-1ABA51292464}"/>
              </a:ext>
            </a:extLst>
          </p:cNvPr>
          <p:cNvPicPr>
            <a:picLocks noChangeAspect="1"/>
          </p:cNvPicPr>
          <p:nvPr/>
        </p:nvPicPr>
        <p:blipFill>
          <a:blip r:embed="rId3"/>
          <a:stretch>
            <a:fillRect/>
          </a:stretch>
        </p:blipFill>
        <p:spPr>
          <a:xfrm>
            <a:off x="300318" y="1532963"/>
            <a:ext cx="4801565" cy="4548851"/>
          </a:xfrm>
          <a:prstGeom prst="rect">
            <a:avLst/>
          </a:prstGeom>
        </p:spPr>
      </p:pic>
      <p:sp>
        <p:nvSpPr>
          <p:cNvPr id="5" name="TextBox 4">
            <a:extLst>
              <a:ext uri="{FF2B5EF4-FFF2-40B4-BE49-F238E27FC236}">
                <a16:creationId xmlns:a16="http://schemas.microsoft.com/office/drawing/2014/main" id="{5C18DAA3-E85C-6F09-04C5-973A1116E56D}"/>
              </a:ext>
            </a:extLst>
          </p:cNvPr>
          <p:cNvSpPr txBox="1"/>
          <p:nvPr/>
        </p:nvSpPr>
        <p:spPr>
          <a:xfrm>
            <a:off x="5451489" y="1672253"/>
            <a:ext cx="3499471" cy="2893100"/>
          </a:xfrm>
          <a:prstGeom prst="rect">
            <a:avLst/>
          </a:prstGeom>
          <a:noFill/>
        </p:spPr>
        <p:txBody>
          <a:bodyPr wrap="square" rtlCol="0">
            <a:spAutoFit/>
          </a:bodyPr>
          <a:lstStyle/>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Several samples with cracks in various scenes and their segmentation results using different methods: </a:t>
            </a:r>
          </a:p>
          <a:p>
            <a:pPr algn="just"/>
            <a:endPar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 Original image</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 Ground Truth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 </a:t>
            </a:r>
            <a:r>
              <a:rPr lang="en-US"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AttuNet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 </a:t>
            </a:r>
            <a:r>
              <a:rPr lang="en-US"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AttuNet_min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 U-Net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 FCN_resnet50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 Deeplabv3_resnet50 </a:t>
            </a:r>
          </a:p>
          <a:p>
            <a:pPr algn="just"/>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 LRASPP_mobilenet_v3_large</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31423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6AB6BBD6-EDAC-79B2-876B-1ABA51292464}"/>
              </a:ext>
            </a:extLst>
          </p:cNvPr>
          <p:cNvPicPr>
            <a:picLocks noChangeAspect="1"/>
          </p:cNvPicPr>
          <p:nvPr/>
        </p:nvPicPr>
        <p:blipFill>
          <a:blip r:embed="rId3"/>
          <a:stretch>
            <a:fillRect/>
          </a:stretch>
        </p:blipFill>
        <p:spPr>
          <a:xfrm>
            <a:off x="300318" y="1532963"/>
            <a:ext cx="4801565" cy="4548851"/>
          </a:xfrm>
          <a:prstGeom prst="rect">
            <a:avLst/>
          </a:prstGeom>
        </p:spPr>
      </p:pic>
      <p:sp>
        <p:nvSpPr>
          <p:cNvPr id="5" name="TextBox 4">
            <a:extLst>
              <a:ext uri="{FF2B5EF4-FFF2-40B4-BE49-F238E27FC236}">
                <a16:creationId xmlns:a16="http://schemas.microsoft.com/office/drawing/2014/main" id="{5C18DAA3-E85C-6F09-04C5-973A1116E56D}"/>
              </a:ext>
            </a:extLst>
          </p:cNvPr>
          <p:cNvSpPr txBox="1"/>
          <p:nvPr/>
        </p:nvSpPr>
        <p:spPr>
          <a:xfrm>
            <a:off x="5451489" y="1672253"/>
            <a:ext cx="3499471" cy="3108543"/>
          </a:xfrm>
          <a:prstGeom prst="rect">
            <a:avLst/>
          </a:prstGeom>
          <a:noFill/>
        </p:spPr>
        <p:txBody>
          <a:bodyPr wrap="square" rtlCol="0">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a:t>
            </a: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he results from AttuNet, AttuNet_min and U-Net are more continuous and complete than the segmented results from FCN-resnet50, DeepLab-resnet50 and LRASPP_mobilenet_v3_large.</a:t>
            </a:r>
          </a:p>
          <a:p>
            <a:pPr marL="285750" indent="-285750" algn="just">
              <a:buFont typeface="Wingdings" pitchFamily="2" charset="2"/>
              <a:buChar char="v"/>
            </a:pPr>
            <a:endPar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segmented part in the red circle shows that the cracks are segmented more entirely by AttuNet_min than by AttuNet and U-Net. It shows that the AttuNet-min has a good performance in the continuous of the cracks as the segmentation image is much closer to the ground truth. </a:t>
            </a:r>
          </a:p>
          <a:p>
            <a:endParaRPr lang="en-US" dirty="0"/>
          </a:p>
        </p:txBody>
      </p:sp>
    </p:spTree>
    <p:extLst>
      <p:ext uri="{BB962C8B-B14F-4D97-AF65-F5344CB8AC3E}">
        <p14:creationId xmlns:p14="http://schemas.microsoft.com/office/powerpoint/2010/main" val="2407357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EFFA50DF-98A6-D4E1-F978-8DC73D4489F4}"/>
              </a:ext>
            </a:extLst>
          </p:cNvPr>
          <p:cNvPicPr>
            <a:picLocks noChangeAspect="1"/>
          </p:cNvPicPr>
          <p:nvPr/>
        </p:nvPicPr>
        <p:blipFill>
          <a:blip r:embed="rId3"/>
          <a:stretch>
            <a:fillRect/>
          </a:stretch>
        </p:blipFill>
        <p:spPr>
          <a:xfrm>
            <a:off x="452718" y="1596462"/>
            <a:ext cx="4739796" cy="3665075"/>
          </a:xfrm>
          <a:prstGeom prst="rect">
            <a:avLst/>
          </a:prstGeom>
        </p:spPr>
      </p:pic>
    </p:spTree>
    <p:extLst>
      <p:ext uri="{BB962C8B-B14F-4D97-AF65-F5344CB8AC3E}">
        <p14:creationId xmlns:p14="http://schemas.microsoft.com/office/powerpoint/2010/main" val="4232134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1028700" y="1983325"/>
            <a:ext cx="7086600" cy="3940500"/>
          </a:xfrm>
          <a:prstGeom prst="rect">
            <a:avLst/>
          </a:prstGeom>
          <a:noFill/>
          <a:ln>
            <a:noFill/>
          </a:ln>
        </p:spPr>
        <p:txBody>
          <a:bodyPr spcFirstLastPara="1" wrap="square" lIns="91425" tIns="45700" rIns="91425" bIns="45700" anchor="t" anchorCtr="0">
            <a:spAutoFit/>
          </a:bodyPr>
          <a:lstStyle/>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Background and Motivation</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Research Goals</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Proposed Research</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Arial"/>
              <a:buChar char="❑"/>
            </a:pPr>
            <a:r>
              <a:rPr lang="en-US" sz="2300" b="0" i="0" u="none" strike="noStrike" cap="none" dirty="0">
                <a:solidFill>
                  <a:schemeClr val="dk1"/>
                </a:solidFill>
                <a:latin typeface="Arial"/>
                <a:ea typeface="Arial"/>
                <a:cs typeface="Arial"/>
                <a:sym typeface="Arial"/>
              </a:rPr>
              <a:t>Methodology</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Preliminary Results</a:t>
            </a:r>
            <a:endParaRPr sz="2300" b="0" i="0" u="none" strike="noStrike" cap="none" dirty="0">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endParaRPr sz="2000" b="0" i="0" u="none" strike="noStrike" cap="none" dirty="0">
              <a:solidFill>
                <a:srgbClr val="000000"/>
              </a:solidFill>
              <a:latin typeface="Arial"/>
              <a:ea typeface="Arial"/>
              <a:cs typeface="Arial"/>
              <a:sym typeface="Arial"/>
            </a:endParaRPr>
          </a:p>
        </p:txBody>
      </p:sp>
      <p:sp>
        <p:nvSpPr>
          <p:cNvPr id="110" name="Google Shape;110;p2"/>
          <p:cNvSpPr/>
          <p:nvPr/>
        </p:nvSpPr>
        <p:spPr>
          <a:xfrm>
            <a:off x="609600" y="990600"/>
            <a:ext cx="483050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Arial"/>
                <a:ea typeface="Arial"/>
                <a:cs typeface="Arial"/>
                <a:sym typeface="Arial"/>
              </a:rPr>
              <a:t>Emphasis Area: Data Science</a:t>
            </a:r>
            <a:endParaRPr sz="1400" b="0" i="0" u="none" strike="noStrike" cap="none" dirty="0">
              <a:solidFill>
                <a:srgbClr val="000000"/>
              </a:solidFill>
              <a:latin typeface="Arial"/>
              <a:ea typeface="Arial"/>
              <a:cs typeface="Arial"/>
              <a:sym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3314" name="Picture 2">
            <a:extLst>
              <a:ext uri="{FF2B5EF4-FFF2-40B4-BE49-F238E27FC236}">
                <a16:creationId xmlns:a16="http://schemas.microsoft.com/office/drawing/2014/main" id="{099806DD-F098-14D0-0364-E1F423E6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18" y="1623252"/>
            <a:ext cx="5867400" cy="337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23D6EB-020C-19C6-5F90-E608FE9D4D13}"/>
              </a:ext>
            </a:extLst>
          </p:cNvPr>
          <p:cNvSpPr txBox="1"/>
          <p:nvPr/>
        </p:nvSpPr>
        <p:spPr>
          <a:xfrm>
            <a:off x="6055959" y="1735012"/>
            <a:ext cx="2905162" cy="4616648"/>
          </a:xfrm>
          <a:prstGeom prst="rect">
            <a:avLst/>
          </a:prstGeom>
          <a:noFill/>
        </p:spPr>
        <p:txBody>
          <a:bodyPr wrap="square" rtlCol="0">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models in the Figure are </a:t>
            </a:r>
            <a:r>
              <a:rPr lang="en-US" b="1" dirty="0">
                <a:latin typeface="Times New Roman" panose="02020603050405020304" pitchFamily="18" charset="0"/>
                <a:ea typeface="SimSun" panose="02010600030101010101" pitchFamily="2" charset="-122"/>
                <a:cs typeface="Times New Roman" panose="02020603050405020304" pitchFamily="18" charset="0"/>
              </a:rPr>
              <a:t>ranked by the mIoU</a:t>
            </a:r>
            <a:r>
              <a:rPr lang="en-US" dirty="0">
                <a:latin typeface="Times New Roman" panose="02020603050405020304" pitchFamily="18" charset="0"/>
                <a:ea typeface="SimSun" panose="02010600030101010101" pitchFamily="2" charset="-122"/>
                <a:cs typeface="Times New Roman" panose="02020603050405020304" pitchFamily="18" charset="0"/>
              </a:rPr>
              <a:t> from lowest to highest.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It shows that the </a:t>
            </a:r>
            <a:r>
              <a:rPr lang="en-US" b="1" dirty="0">
                <a:latin typeface="Times New Roman" panose="02020603050405020304" pitchFamily="18" charset="0"/>
                <a:ea typeface="SimSun" panose="02010600030101010101" pitchFamily="2" charset="-122"/>
                <a:cs typeface="Times New Roman" panose="02020603050405020304" pitchFamily="18" charset="0"/>
              </a:rPr>
              <a:t>AttuNet</a:t>
            </a:r>
            <a:r>
              <a:rPr lang="en-US" dirty="0">
                <a:latin typeface="Times New Roman" panose="02020603050405020304" pitchFamily="18" charset="0"/>
                <a:ea typeface="SimSun" panose="02010600030101010101" pitchFamily="2" charset="-122"/>
                <a:cs typeface="Times New Roman" panose="02020603050405020304" pitchFamily="18" charset="0"/>
              </a:rPr>
              <a:t> gets the highest mIoU (</a:t>
            </a:r>
            <a:r>
              <a:rPr lang="en-US" b="1" dirty="0">
                <a:latin typeface="Times New Roman" panose="02020603050405020304" pitchFamily="18" charset="0"/>
                <a:ea typeface="SimSun" panose="02010600030101010101" pitchFamily="2" charset="-122"/>
                <a:cs typeface="Times New Roman" panose="02020603050405020304" pitchFamily="18" charset="0"/>
              </a:rPr>
              <a:t>0.831</a:t>
            </a:r>
            <a:r>
              <a:rPr lang="en-US" dirty="0">
                <a:latin typeface="Times New Roman" panose="02020603050405020304" pitchFamily="18" charset="0"/>
                <a:ea typeface="SimSun" panose="02010600030101010101" pitchFamily="2" charset="-122"/>
                <a:cs typeface="Times New Roman" panose="02020603050405020304" pitchFamily="18" charset="0"/>
              </a:rPr>
              <a:t>) among all the models. It also gets the highest value in mPA, followed by </a:t>
            </a:r>
            <a:r>
              <a:rPr lang="en-US" b="1" dirty="0">
                <a:latin typeface="Times New Roman" panose="02020603050405020304" pitchFamily="18" charset="0"/>
                <a:ea typeface="SimSun" panose="02010600030101010101" pitchFamily="2" charset="-122"/>
                <a:cs typeface="Times New Roman" panose="02020603050405020304" pitchFamily="18" charset="0"/>
              </a:rPr>
              <a:t>AttuNet-min</a:t>
            </a:r>
            <a:r>
              <a:rPr lang="en-US" dirty="0">
                <a:latin typeface="Times New Roman" panose="02020603050405020304" pitchFamily="18" charset="0"/>
                <a:ea typeface="SimSun" panose="02010600030101010101" pitchFamily="2" charset="-122"/>
                <a:cs typeface="Times New Roman" panose="02020603050405020304" pitchFamily="18" charset="0"/>
              </a:rPr>
              <a:t> and U-Net, which means that the AttuNet has.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The mIoU and mPA are the two most important indexes showing the segment ability of the method as both of them counted and compared each pixel. A higher value in mIoU and mPA means more pixels were classified accurately.</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D5F7A330-E0C1-291F-5814-396C6A1974DB}"/>
              </a:ext>
            </a:extLst>
          </p:cNvPr>
          <p:cNvSpPr txBox="1"/>
          <p:nvPr/>
        </p:nvSpPr>
        <p:spPr>
          <a:xfrm>
            <a:off x="660998" y="5302335"/>
            <a:ext cx="4739640" cy="738664"/>
          </a:xfrm>
          <a:prstGeom prst="rect">
            <a:avLst/>
          </a:prstGeom>
          <a:noFill/>
        </p:spPr>
        <p:txBody>
          <a:bodyPr wrap="square">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 The </a:t>
            </a:r>
            <a:r>
              <a:rPr lang="en-US" b="1" dirty="0">
                <a:latin typeface="Times New Roman" panose="02020603050405020304" pitchFamily="18" charset="0"/>
                <a:ea typeface="SimSun" panose="02010600030101010101" pitchFamily="2" charset="-122"/>
                <a:cs typeface="Times New Roman" panose="02020603050405020304" pitchFamily="18" charset="0"/>
              </a:rPr>
              <a:t>AttuNet-min</a:t>
            </a:r>
            <a:r>
              <a:rPr lang="en-US" dirty="0">
                <a:latin typeface="Times New Roman" panose="02020603050405020304" pitchFamily="18" charset="0"/>
                <a:ea typeface="SimSun" panose="02010600030101010101" pitchFamily="2" charset="-122"/>
                <a:cs typeface="Times New Roman" panose="02020603050405020304" pitchFamily="18" charset="0"/>
              </a:rPr>
              <a:t> gets the highest precision (</a:t>
            </a:r>
            <a:r>
              <a:rPr lang="en-US" b="1" dirty="0">
                <a:latin typeface="Times New Roman" panose="02020603050405020304" pitchFamily="18" charset="0"/>
                <a:ea typeface="SimSun" panose="02010600030101010101" pitchFamily="2" charset="-122"/>
                <a:cs typeface="Times New Roman" panose="02020603050405020304" pitchFamily="18" charset="0"/>
              </a:rPr>
              <a:t>0.96</a:t>
            </a:r>
            <a:r>
              <a:rPr lang="en-US" dirty="0">
                <a:latin typeface="Times New Roman" panose="02020603050405020304" pitchFamily="18" charset="0"/>
                <a:ea typeface="SimSun" panose="02010600030101010101" pitchFamily="2" charset="-122"/>
                <a:cs typeface="Times New Roman" panose="02020603050405020304" pitchFamily="18" charset="0"/>
              </a:rPr>
              <a:t>) among all CNN models. It means that 96% of the predicted cracks or background are labeled initially as cracks or background.</a:t>
            </a:r>
            <a:endParaRPr lang="en-US" dirty="0"/>
          </a:p>
        </p:txBody>
      </p:sp>
    </p:spTree>
    <p:extLst>
      <p:ext uri="{BB962C8B-B14F-4D97-AF65-F5344CB8AC3E}">
        <p14:creationId xmlns:p14="http://schemas.microsoft.com/office/powerpoint/2010/main" val="1180100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4338" name="Picture 2">
            <a:extLst>
              <a:ext uri="{FF2B5EF4-FFF2-40B4-BE49-F238E27FC236}">
                <a16:creationId xmlns:a16="http://schemas.microsoft.com/office/drawing/2014/main" id="{4F5342EB-06A6-8915-4740-1AC5C77F2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 y="1789383"/>
            <a:ext cx="3213100"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2B7A7D-9A95-3E43-FFDD-E4CEE9CE63BC}"/>
              </a:ext>
            </a:extLst>
          </p:cNvPr>
          <p:cNvSpPr txBox="1"/>
          <p:nvPr/>
        </p:nvSpPr>
        <p:spPr>
          <a:xfrm>
            <a:off x="4003638" y="1888575"/>
            <a:ext cx="4739640" cy="2677656"/>
          </a:xfrm>
          <a:prstGeom prst="rect">
            <a:avLst/>
          </a:prstGeom>
          <a:noFill/>
        </p:spPr>
        <p:txBody>
          <a:bodyPr wrap="square">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If we want to use the segmentation model in real-time crack detection work, the </a:t>
            </a:r>
            <a:r>
              <a:rPr lang="en-US" b="1" dirty="0">
                <a:latin typeface="Times New Roman" panose="02020603050405020304" pitchFamily="18" charset="0"/>
                <a:ea typeface="SimSun" panose="02010600030101010101" pitchFamily="2" charset="-122"/>
                <a:cs typeface="Times New Roman" panose="02020603050405020304" pitchFamily="18" charset="0"/>
              </a:rPr>
              <a:t>prediction time per image </a:t>
            </a:r>
            <a:r>
              <a:rPr lang="en-US" dirty="0">
                <a:latin typeface="Times New Roman" panose="02020603050405020304" pitchFamily="18" charset="0"/>
                <a:ea typeface="SimSun" panose="02010600030101010101" pitchFamily="2" charset="-122"/>
                <a:cs typeface="Times New Roman" panose="02020603050405020304" pitchFamily="18" charset="0"/>
              </a:rPr>
              <a:t>is an important factor.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A faster prediction time of one model means this model is more suitable for real-time jobs.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As we can see, the U-Net model consumes the least time while the DeepLabv3 consumes the largest time. The mean prediction time of AttuNet and AttuNet-min is 16.32 </a:t>
            </a:r>
            <a:r>
              <a:rPr lang="en-US" dirty="0" err="1">
                <a:latin typeface="Times New Roman" panose="02020603050405020304" pitchFamily="18" charset="0"/>
                <a:ea typeface="SimSun" panose="02010600030101010101" pitchFamily="2" charset="-122"/>
                <a:cs typeface="Times New Roman" panose="02020603050405020304" pitchFamily="18" charset="0"/>
              </a:rPr>
              <a:t>ms</a:t>
            </a:r>
            <a:r>
              <a:rPr lang="en-US" dirty="0">
                <a:latin typeface="Times New Roman" panose="02020603050405020304" pitchFamily="18" charset="0"/>
                <a:ea typeface="SimSun" panose="02010600030101010101" pitchFamily="2" charset="-122"/>
                <a:cs typeface="Times New Roman" panose="02020603050405020304" pitchFamily="18" charset="0"/>
              </a:rPr>
              <a:t> and 16.15 </a:t>
            </a:r>
            <a:r>
              <a:rPr lang="en-US" dirty="0" err="1">
                <a:latin typeface="Times New Roman" panose="02020603050405020304" pitchFamily="18" charset="0"/>
                <a:ea typeface="SimSun" panose="02010600030101010101" pitchFamily="2" charset="-122"/>
                <a:cs typeface="Times New Roman" panose="02020603050405020304" pitchFamily="18" charset="0"/>
              </a:rPr>
              <a:t>ms</a:t>
            </a:r>
            <a:r>
              <a:rPr lang="en-US" dirty="0">
                <a:latin typeface="Times New Roman" panose="02020603050405020304" pitchFamily="18" charset="0"/>
                <a:ea typeface="SimSun" panose="02010600030101010101" pitchFamily="2" charset="-122"/>
                <a:cs typeface="Times New Roman" panose="02020603050405020304" pitchFamily="18" charset="0"/>
              </a:rPr>
              <a:t>, respectively, which perform better than LRASPP, FCN and DeepLabV3. </a:t>
            </a:r>
            <a:endParaRPr lang="en-US" dirty="0"/>
          </a:p>
        </p:txBody>
      </p:sp>
    </p:spTree>
    <p:extLst>
      <p:ext uri="{BB962C8B-B14F-4D97-AF65-F5344CB8AC3E}">
        <p14:creationId xmlns:p14="http://schemas.microsoft.com/office/powerpoint/2010/main" val="287567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D8CBF522-F0FC-96C7-CDDE-E9E101AAA628}"/>
              </a:ext>
            </a:extLst>
          </p:cNvPr>
          <p:cNvSpPr txBox="1"/>
          <p:nvPr/>
        </p:nvSpPr>
        <p:spPr>
          <a:xfrm>
            <a:off x="452718" y="1685375"/>
            <a:ext cx="7842922" cy="3970318"/>
          </a:xfrm>
          <a:prstGeom prst="rect">
            <a:avLst/>
          </a:prstGeom>
          <a:noFill/>
        </p:spPr>
        <p:txBody>
          <a:bodyPr wrap="square">
            <a:spAutoFit/>
          </a:bodyPr>
          <a:lstStyle/>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This paper proposed a novel pixel-level crack segmentation strategy for pavement crack inspection with a small dataset. This situation is very common in road maintenance as the cost of obtaining a large number of pavement top-view images and labeling these manually is very high. However, a small training dataset may cause the neural network overfitting and bad model performance in robustness. The proposed framework consists of APC-GAN and AttuNet, which can accurately segment images with a small dataset. </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v"/>
            </a:pPr>
            <a:r>
              <a:rPr lang="en-US" dirty="0">
                <a:latin typeface="Times New Roman" panose="02020603050405020304" pitchFamily="18" charset="0"/>
                <a:ea typeface="SimSun" panose="02010600030101010101" pitchFamily="2" charset="-122"/>
                <a:cs typeface="Times New Roman" panose="02020603050405020304" pitchFamily="18" charset="0"/>
              </a:rPr>
              <a:t>In this paper, only a total of 300 color images are used for training. The performance of APC-GAN is evaluated and it shows a better ability to produce sharper contrast and more diverse images compared to DCGAN and Random Crop. It improves the recall, F1 score, mIoU and mPA of the segmentation model. The proposed AttuNet model combines the attention module and batch normalization layer with the CNN network. It gets the testing mean IoU (0.831), which is higher than the classic CNN models including U-Net, DeepLabv3, FCN and LRASPP. Compared with AttuNet, the AttuNet-min achieved a more continuous segmentation result by applying the min pooling layer and LogSigmoid activation function.</a:t>
            </a:r>
          </a:p>
          <a:p>
            <a:pPr marL="285750" indent="-285750" algn="just">
              <a:buFont typeface="Wingdings" pitchFamily="2" charset="2"/>
              <a:buChar char="v"/>
            </a:pPr>
            <a:endParaRPr 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4514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3769326"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Publications</a:t>
            </a:r>
          </a:p>
        </p:txBody>
      </p:sp>
      <p:sp>
        <p:nvSpPr>
          <p:cNvPr id="3" name="TextBox 2">
            <a:extLst>
              <a:ext uri="{FF2B5EF4-FFF2-40B4-BE49-F238E27FC236}">
                <a16:creationId xmlns:a16="http://schemas.microsoft.com/office/drawing/2014/main" id="{A7E99488-4DCA-14EA-74EC-00AD9D679162}"/>
              </a:ext>
            </a:extLst>
          </p:cNvPr>
          <p:cNvSpPr txBox="1"/>
          <p:nvPr/>
        </p:nvSpPr>
        <p:spPr>
          <a:xfrm>
            <a:off x="452718" y="1532963"/>
            <a:ext cx="7902222" cy="1600438"/>
          </a:xfrm>
          <a:prstGeom prst="rect">
            <a:avLst/>
          </a:prstGeom>
          <a:noFill/>
        </p:spPr>
        <p:txBody>
          <a:bodyPr wrap="square" rtlCol="0">
            <a:spAutoFit/>
          </a:bodyPr>
          <a:lstStyle/>
          <a:p>
            <a:pPr marL="342900" indent="-342900">
              <a:buAutoNum type="arabicPeriod"/>
            </a:pPr>
            <a:r>
              <a:rPr lang="en-US" b="1" dirty="0"/>
              <a:t>Zhang, T.; </a:t>
            </a:r>
            <a:r>
              <a:rPr lang="en-US" dirty="0"/>
              <a:t>Rahman, M.A.; Peterson, A.; Lu, Y. Novel Damage Index-Based Rapid Evaluation of Civil Infrastructure Subsurface Defects Using Thermography Analytics. Infrastructures 2022, 7, 55. </a:t>
            </a:r>
            <a:r>
              <a:rPr lang="en-US" dirty="0">
                <a:hlinkClick r:id="rId3"/>
              </a:rPr>
              <a:t>https://doi.org/10.3390/infrastructures7040055</a:t>
            </a:r>
            <a:endParaRPr lang="en-US" dirty="0"/>
          </a:p>
          <a:p>
            <a:pPr marL="342900" indent="-342900">
              <a:buAutoNum type="arabicPeriod"/>
            </a:pPr>
            <a:endParaRPr lang="en-US" dirty="0"/>
          </a:p>
          <a:p>
            <a:pPr marL="342900" indent="-342900">
              <a:buAutoNum type="arabicPeriod"/>
            </a:pPr>
            <a:r>
              <a:rPr lang="en-US" dirty="0" err="1"/>
              <a:t>Behzadian</a:t>
            </a:r>
            <a:r>
              <a:rPr lang="en-US" dirty="0"/>
              <a:t> A, Muturi TW, </a:t>
            </a:r>
            <a:r>
              <a:rPr lang="en-US" b="1" dirty="0"/>
              <a:t>Zhang T</a:t>
            </a:r>
            <a:r>
              <a:rPr lang="en-US" dirty="0"/>
              <a:t>, Kim H, Mullins A, Lu Y, </a:t>
            </a:r>
            <a:r>
              <a:rPr lang="en-US" dirty="0" err="1"/>
              <a:t>Owor</a:t>
            </a:r>
            <a:r>
              <a:rPr lang="en-US" dirty="0"/>
              <a:t> NJ, Adu-Gyamfi Y, </a:t>
            </a:r>
            <a:r>
              <a:rPr lang="en-US" dirty="0" err="1"/>
              <a:t>Buttlar</a:t>
            </a:r>
            <a:r>
              <a:rPr lang="en-US" dirty="0"/>
              <a:t> W, Hamed M, </a:t>
            </a:r>
            <a:r>
              <a:rPr lang="en-US" dirty="0" err="1"/>
              <a:t>Aboah</a:t>
            </a:r>
            <a:r>
              <a:rPr lang="en-US" dirty="0"/>
              <a:t> A. The 1st Data Science for Pavements Challenge. </a:t>
            </a:r>
            <a:r>
              <a:rPr lang="en-US" dirty="0" err="1"/>
              <a:t>arXiv</a:t>
            </a:r>
            <a:r>
              <a:rPr lang="en-US" dirty="0"/>
              <a:t> preprint arXiv:2206.04874. 2022 Jun 10.</a:t>
            </a:r>
          </a:p>
        </p:txBody>
      </p:sp>
      <p:sp>
        <p:nvSpPr>
          <p:cNvPr id="18" name="TextBox 17">
            <a:extLst>
              <a:ext uri="{FF2B5EF4-FFF2-40B4-BE49-F238E27FC236}">
                <a16:creationId xmlns:a16="http://schemas.microsoft.com/office/drawing/2014/main" id="{048CAC04-DBE4-43F9-D3B6-252F2390B1D6}"/>
              </a:ext>
            </a:extLst>
          </p:cNvPr>
          <p:cNvSpPr txBox="1"/>
          <p:nvPr/>
        </p:nvSpPr>
        <p:spPr>
          <a:xfrm>
            <a:off x="452718" y="3868622"/>
            <a:ext cx="7902222" cy="3323987"/>
          </a:xfrm>
          <a:prstGeom prst="rect">
            <a:avLst/>
          </a:prstGeom>
          <a:noFill/>
        </p:spPr>
        <p:txBody>
          <a:bodyPr wrap="square" rtlCol="0">
            <a:spAutoFit/>
          </a:bodyPr>
          <a:lstStyle/>
          <a:p>
            <a:pPr marL="342900" indent="-342900">
              <a:buAutoNum type="arabicPeriod"/>
            </a:pPr>
            <a:r>
              <a:rPr lang="en-US" b="1" dirty="0"/>
              <a:t>Tianjie Zhang</a:t>
            </a:r>
            <a:r>
              <a:rPr lang="en-US" dirty="0"/>
              <a:t>, Donglei Wang, Amanda Mullins, Yang Lu. Benchmark Study of Convolutional Neural Networks for Pavement Cracks Classification. International journal of pavement engineering, under review.</a:t>
            </a:r>
          </a:p>
          <a:p>
            <a:pPr marL="342900" indent="-342900">
              <a:buAutoNum type="arabicPeriod"/>
            </a:pPr>
            <a:endParaRPr lang="en-US" dirty="0"/>
          </a:p>
          <a:p>
            <a:pPr marL="342900" indent="-342900">
              <a:buAutoNum type="arabicPeriod"/>
            </a:pPr>
            <a:r>
              <a:rPr lang="en-US" b="1" dirty="0"/>
              <a:t>Tianjie Zhang</a:t>
            </a:r>
            <a:r>
              <a:rPr lang="en-US" dirty="0"/>
              <a:t>, Donglei Wang, Amanda Mullins, Yang Lu. Integrated APC-GAN and AttuNet framework for automated pavement crack pixel-level segmentation: A new solution to small training datasets. IEEE Transactions on Intelligent Transportation Systems. Under review.</a:t>
            </a:r>
          </a:p>
          <a:p>
            <a:pPr marL="342900" indent="-342900">
              <a:buAutoNum type="arabicPeriod"/>
            </a:pPr>
            <a:endParaRPr lang="en-US" dirty="0"/>
          </a:p>
          <a:p>
            <a:pPr marL="342900" indent="-342900">
              <a:buAutoNum type="arabicPeriod"/>
            </a:pPr>
            <a:r>
              <a:rPr lang="en-US" b="1" dirty="0"/>
              <a:t>Tianjie Zhang</a:t>
            </a:r>
            <a:r>
              <a:rPr lang="en-US" dirty="0"/>
              <a:t>, Donglei Wang, Yang Lu. RheologyNet: A New Solution to Predict the Rheology Properties of The Cementitious Materials. Cement and concrete research. Under review.</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19" name="Title 1">
            <a:extLst>
              <a:ext uri="{FF2B5EF4-FFF2-40B4-BE49-F238E27FC236}">
                <a16:creationId xmlns:a16="http://schemas.microsoft.com/office/drawing/2014/main" id="{3A170B8E-F085-9099-3B9F-271B43C1A3F2}"/>
              </a:ext>
            </a:extLst>
          </p:cNvPr>
          <p:cNvSpPr txBox="1">
            <a:spLocks/>
          </p:cNvSpPr>
          <p:nvPr/>
        </p:nvSpPr>
        <p:spPr>
          <a:xfrm>
            <a:off x="452718" y="3071019"/>
            <a:ext cx="3769326" cy="7159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9347A"/>
              </a:buClr>
              <a:buSzPts val="18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2400" dirty="0">
                <a:latin typeface="Times New Roman" panose="02020603050405020304" pitchFamily="18" charset="0"/>
                <a:cs typeface="Times New Roman" panose="02020603050405020304" pitchFamily="18" charset="0"/>
              </a:rPr>
              <a:t>Submitted manuscripts</a:t>
            </a:r>
          </a:p>
        </p:txBody>
      </p:sp>
    </p:spTree>
    <p:extLst>
      <p:ext uri="{BB962C8B-B14F-4D97-AF65-F5344CB8AC3E}">
        <p14:creationId xmlns:p14="http://schemas.microsoft.com/office/powerpoint/2010/main" val="240743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3769326"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Conference</a:t>
            </a:r>
          </a:p>
        </p:txBody>
      </p:sp>
      <p:pic>
        <p:nvPicPr>
          <p:cNvPr id="6" name="Picture 5">
            <a:extLst>
              <a:ext uri="{FF2B5EF4-FFF2-40B4-BE49-F238E27FC236}">
                <a16:creationId xmlns:a16="http://schemas.microsoft.com/office/drawing/2014/main" id="{3A938368-F3DA-567E-A0BC-804B62D82D47}"/>
              </a:ext>
            </a:extLst>
          </p:cNvPr>
          <p:cNvPicPr>
            <a:picLocks noChangeAspect="1"/>
          </p:cNvPicPr>
          <p:nvPr/>
        </p:nvPicPr>
        <p:blipFill rotWithShape="1">
          <a:blip r:embed="rId3"/>
          <a:srcRect l="70658" t="35753" r="2607" b="31173"/>
          <a:stretch/>
        </p:blipFill>
        <p:spPr>
          <a:xfrm>
            <a:off x="143754" y="3345963"/>
            <a:ext cx="2670751" cy="1529904"/>
          </a:xfrm>
          <a:prstGeom prst="rect">
            <a:avLst/>
          </a:prstGeom>
        </p:spPr>
      </p:pic>
      <p:pic>
        <p:nvPicPr>
          <p:cNvPr id="10" name="Picture 9">
            <a:extLst>
              <a:ext uri="{FF2B5EF4-FFF2-40B4-BE49-F238E27FC236}">
                <a16:creationId xmlns:a16="http://schemas.microsoft.com/office/drawing/2014/main" id="{62AEBECC-5996-296D-88DC-9BB3861DC990}"/>
              </a:ext>
            </a:extLst>
          </p:cNvPr>
          <p:cNvPicPr>
            <a:picLocks noChangeAspect="1"/>
          </p:cNvPicPr>
          <p:nvPr/>
        </p:nvPicPr>
        <p:blipFill>
          <a:blip r:embed="rId4"/>
          <a:stretch>
            <a:fillRect/>
          </a:stretch>
        </p:blipFill>
        <p:spPr>
          <a:xfrm>
            <a:off x="6507785" y="3345963"/>
            <a:ext cx="1853856" cy="2470842"/>
          </a:xfrm>
          <a:prstGeom prst="rect">
            <a:avLst/>
          </a:prstGeom>
        </p:spPr>
      </p:pic>
      <p:pic>
        <p:nvPicPr>
          <p:cNvPr id="11" name="Picture 10">
            <a:extLst>
              <a:ext uri="{FF2B5EF4-FFF2-40B4-BE49-F238E27FC236}">
                <a16:creationId xmlns:a16="http://schemas.microsoft.com/office/drawing/2014/main" id="{1E75A002-33BF-2442-2AAD-53193CF8AB79}"/>
              </a:ext>
            </a:extLst>
          </p:cNvPr>
          <p:cNvPicPr>
            <a:picLocks noChangeAspect="1"/>
          </p:cNvPicPr>
          <p:nvPr/>
        </p:nvPicPr>
        <p:blipFill>
          <a:blip r:embed="rId5"/>
          <a:stretch>
            <a:fillRect/>
          </a:stretch>
        </p:blipFill>
        <p:spPr>
          <a:xfrm>
            <a:off x="1901249" y="3850593"/>
            <a:ext cx="2670751" cy="2050547"/>
          </a:xfrm>
          <a:prstGeom prst="rect">
            <a:avLst/>
          </a:prstGeom>
        </p:spPr>
      </p:pic>
      <p:pic>
        <p:nvPicPr>
          <p:cNvPr id="12" name="Picture 11">
            <a:extLst>
              <a:ext uri="{FF2B5EF4-FFF2-40B4-BE49-F238E27FC236}">
                <a16:creationId xmlns:a16="http://schemas.microsoft.com/office/drawing/2014/main" id="{6E56EADA-048D-E3C1-6909-2A87FA287E1B}"/>
              </a:ext>
            </a:extLst>
          </p:cNvPr>
          <p:cNvPicPr>
            <a:picLocks noChangeAspect="1"/>
          </p:cNvPicPr>
          <p:nvPr/>
        </p:nvPicPr>
        <p:blipFill>
          <a:blip r:embed="rId6"/>
          <a:stretch>
            <a:fillRect/>
          </a:stretch>
        </p:blipFill>
        <p:spPr>
          <a:xfrm>
            <a:off x="452718" y="2007970"/>
            <a:ext cx="1705776" cy="804388"/>
          </a:xfrm>
          <a:prstGeom prst="rect">
            <a:avLst/>
          </a:prstGeom>
        </p:spPr>
      </p:pic>
      <p:pic>
        <p:nvPicPr>
          <p:cNvPr id="24578" name="Picture 2">
            <a:extLst>
              <a:ext uri="{FF2B5EF4-FFF2-40B4-BE49-F238E27FC236}">
                <a16:creationId xmlns:a16="http://schemas.microsoft.com/office/drawing/2014/main" id="{DAFFAF12-DA74-9C65-AD8A-CE383E7461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6425" y="2156096"/>
            <a:ext cx="2356576" cy="5081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98F083-999B-9E82-BC67-449E8BB00C67}"/>
              </a:ext>
            </a:extLst>
          </p:cNvPr>
          <p:cNvSpPr txBox="1"/>
          <p:nvPr/>
        </p:nvSpPr>
        <p:spPr>
          <a:xfrm>
            <a:off x="6381044" y="6035482"/>
            <a:ext cx="3031067" cy="253916"/>
          </a:xfrm>
          <a:prstGeom prst="rect">
            <a:avLst/>
          </a:prstGeom>
          <a:noFill/>
        </p:spPr>
        <p:txBody>
          <a:bodyPr wrap="square">
            <a:spAutoFit/>
          </a:bodyPr>
          <a:lstStyle/>
          <a:p>
            <a:r>
              <a:rPr lang="en-US" sz="1000" dirty="0"/>
              <a:t>https://</a:t>
            </a:r>
            <a:r>
              <a:rPr lang="en-US" sz="1000" dirty="0" err="1"/>
              <a:t>idahominingconference.org</a:t>
            </a:r>
            <a:r>
              <a:rPr lang="en-US" sz="1000" dirty="0"/>
              <a:t>/</a:t>
            </a:r>
          </a:p>
        </p:txBody>
      </p:sp>
      <p:sp>
        <p:nvSpPr>
          <p:cNvPr id="17" name="TextBox 16">
            <a:extLst>
              <a:ext uri="{FF2B5EF4-FFF2-40B4-BE49-F238E27FC236}">
                <a16:creationId xmlns:a16="http://schemas.microsoft.com/office/drawing/2014/main" id="{E5B214B8-C65B-2DC9-9542-2528A4DA0351}"/>
              </a:ext>
            </a:extLst>
          </p:cNvPr>
          <p:cNvSpPr txBox="1"/>
          <p:nvPr/>
        </p:nvSpPr>
        <p:spPr>
          <a:xfrm>
            <a:off x="992926" y="6007137"/>
            <a:ext cx="4707466" cy="246221"/>
          </a:xfrm>
          <a:prstGeom prst="rect">
            <a:avLst/>
          </a:prstGeom>
          <a:noFill/>
        </p:spPr>
        <p:txBody>
          <a:bodyPr wrap="square">
            <a:spAutoFit/>
          </a:bodyPr>
          <a:lstStyle/>
          <a:p>
            <a:r>
              <a:rPr lang="en-US" sz="1000" dirty="0"/>
              <a:t>https://</a:t>
            </a:r>
            <a:r>
              <a:rPr lang="en-US" sz="1000" dirty="0" err="1"/>
              <a:t>pavementdatascience.com</a:t>
            </a:r>
            <a:r>
              <a:rPr lang="en-US" sz="1000" dirty="0"/>
              <a:t>/home</a:t>
            </a:r>
          </a:p>
        </p:txBody>
      </p:sp>
    </p:spTree>
    <p:extLst>
      <p:ext uri="{BB962C8B-B14F-4D97-AF65-F5344CB8AC3E}">
        <p14:creationId xmlns:p14="http://schemas.microsoft.com/office/powerpoint/2010/main" val="1065905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Workers in safety vests and helmets examining pavement from the side of a highway.">
            <a:extLst>
              <a:ext uri="{FF2B5EF4-FFF2-40B4-BE49-F238E27FC236}">
                <a16:creationId xmlns:a16="http://schemas.microsoft.com/office/drawing/2014/main" id="{04F9BFE8-3849-61EC-A972-65201146F7F4}"/>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4991208" y="2773311"/>
            <a:ext cx="2345259" cy="31243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530206" y="1846387"/>
            <a:ext cx="3502623" cy="986305"/>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Crack has become one of the primary defects in pavement, which seriously affects the service life of pavement.</a:t>
            </a: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65DA979-0D85-4942-9E4A-84BDE3156D31}"/>
              </a:ext>
            </a:extLst>
          </p:cNvPr>
          <p:cNvSpPr txBox="1"/>
          <p:nvPr/>
        </p:nvSpPr>
        <p:spPr>
          <a:xfrm>
            <a:off x="530206" y="5704046"/>
            <a:ext cx="1274159" cy="200055"/>
          </a:xfrm>
          <a:prstGeom prst="rect">
            <a:avLst/>
          </a:prstGeom>
          <a:noFill/>
        </p:spPr>
        <p:txBody>
          <a:bodyPr wrap="square">
            <a:spAutoFit/>
          </a:bodyPr>
          <a:lstStyle/>
          <a:p>
            <a:r>
              <a:rPr lang="en-US" sz="700" dirty="0"/>
              <a:t>From: Deep Crack</a:t>
            </a:r>
          </a:p>
        </p:txBody>
      </p:sp>
      <p:sp>
        <p:nvSpPr>
          <p:cNvPr id="18" name="圆角矩形 82">
            <a:extLst>
              <a:ext uri="{FF2B5EF4-FFF2-40B4-BE49-F238E27FC236}">
                <a16:creationId xmlns:a16="http://schemas.microsoft.com/office/drawing/2014/main" id="{403402F4-F78C-4EC0-8A33-32A9DF930F6E}"/>
              </a:ext>
            </a:extLst>
          </p:cNvPr>
          <p:cNvSpPr/>
          <p:nvPr/>
        </p:nvSpPr>
        <p:spPr>
          <a:xfrm>
            <a:off x="511613" y="3125091"/>
            <a:ext cx="3502623" cy="253493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5059324" y="1886401"/>
            <a:ext cx="2146000" cy="296598"/>
          </a:xfrm>
          <a:prstGeom prst="rect">
            <a:avLst/>
          </a:prstGeom>
          <a:noFill/>
          <a:ln>
            <a:solidFill>
              <a:schemeClr val="tx1"/>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Traditional inspection: </a:t>
            </a:r>
          </a:p>
        </p:txBody>
      </p:sp>
      <p:sp>
        <p:nvSpPr>
          <p:cNvPr id="11" name="Arrow: Right 10">
            <a:extLst>
              <a:ext uri="{FF2B5EF4-FFF2-40B4-BE49-F238E27FC236}">
                <a16:creationId xmlns:a16="http://schemas.microsoft.com/office/drawing/2014/main" id="{AE98CD1F-6FF8-4032-86E8-B1E159D501D0}"/>
              </a:ext>
            </a:extLst>
          </p:cNvPr>
          <p:cNvSpPr/>
          <p:nvPr/>
        </p:nvSpPr>
        <p:spPr>
          <a:xfrm>
            <a:off x="7990046" y="355145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A89F5F-E797-A4E1-9C14-B99725B3C726}"/>
              </a:ext>
            </a:extLst>
          </p:cNvPr>
          <p:cNvPicPr>
            <a:picLocks noChangeAspect="1"/>
          </p:cNvPicPr>
          <p:nvPr/>
        </p:nvPicPr>
        <p:blipFill>
          <a:blip r:embed="rId4"/>
          <a:stretch>
            <a:fillRect/>
          </a:stretch>
        </p:blipFill>
        <p:spPr>
          <a:xfrm>
            <a:off x="645895" y="4444798"/>
            <a:ext cx="1571916" cy="1109588"/>
          </a:xfrm>
          <a:prstGeom prst="rect">
            <a:avLst/>
          </a:prstGeom>
        </p:spPr>
      </p:pic>
      <p:pic>
        <p:nvPicPr>
          <p:cNvPr id="8" name="Picture 7">
            <a:extLst>
              <a:ext uri="{FF2B5EF4-FFF2-40B4-BE49-F238E27FC236}">
                <a16:creationId xmlns:a16="http://schemas.microsoft.com/office/drawing/2014/main" id="{87660B0B-2E77-2A63-E1C6-905630C71CA0}"/>
              </a:ext>
            </a:extLst>
          </p:cNvPr>
          <p:cNvPicPr>
            <a:picLocks noChangeAspect="1"/>
          </p:cNvPicPr>
          <p:nvPr/>
        </p:nvPicPr>
        <p:blipFill>
          <a:blip r:embed="rId5"/>
          <a:stretch>
            <a:fillRect/>
          </a:stretch>
        </p:blipFill>
        <p:spPr>
          <a:xfrm>
            <a:off x="645895" y="3225393"/>
            <a:ext cx="1573763" cy="1110891"/>
          </a:xfrm>
          <a:prstGeom prst="rect">
            <a:avLst/>
          </a:prstGeom>
        </p:spPr>
      </p:pic>
      <p:pic>
        <p:nvPicPr>
          <p:cNvPr id="10" name="Picture 9">
            <a:extLst>
              <a:ext uri="{FF2B5EF4-FFF2-40B4-BE49-F238E27FC236}">
                <a16:creationId xmlns:a16="http://schemas.microsoft.com/office/drawing/2014/main" id="{D19D355C-3C82-47F8-5244-AA714C4F55E1}"/>
              </a:ext>
            </a:extLst>
          </p:cNvPr>
          <p:cNvPicPr>
            <a:picLocks noChangeAspect="1"/>
          </p:cNvPicPr>
          <p:nvPr/>
        </p:nvPicPr>
        <p:blipFill>
          <a:blip r:embed="rId6"/>
          <a:stretch>
            <a:fillRect/>
          </a:stretch>
        </p:blipFill>
        <p:spPr>
          <a:xfrm>
            <a:off x="2320252" y="3224614"/>
            <a:ext cx="1573763" cy="1110892"/>
          </a:xfrm>
          <a:prstGeom prst="rect">
            <a:avLst/>
          </a:prstGeom>
        </p:spPr>
      </p:pic>
      <p:pic>
        <p:nvPicPr>
          <p:cNvPr id="20" name="Picture 19">
            <a:extLst>
              <a:ext uri="{FF2B5EF4-FFF2-40B4-BE49-F238E27FC236}">
                <a16:creationId xmlns:a16="http://schemas.microsoft.com/office/drawing/2014/main" id="{9E3D1BB5-7508-F215-4069-789988FFAA69}"/>
              </a:ext>
            </a:extLst>
          </p:cNvPr>
          <p:cNvPicPr>
            <a:picLocks noChangeAspect="1"/>
          </p:cNvPicPr>
          <p:nvPr/>
        </p:nvPicPr>
        <p:blipFill>
          <a:blip r:embed="rId7"/>
          <a:stretch>
            <a:fillRect/>
          </a:stretch>
        </p:blipFill>
        <p:spPr>
          <a:xfrm>
            <a:off x="2321175" y="4444798"/>
            <a:ext cx="1571916" cy="1109588"/>
          </a:xfrm>
          <a:prstGeom prst="rect">
            <a:avLst/>
          </a:prstGeom>
        </p:spPr>
      </p:pic>
      <p:sp>
        <p:nvSpPr>
          <p:cNvPr id="21" name="椭圆 45">
            <a:extLst>
              <a:ext uri="{FF2B5EF4-FFF2-40B4-BE49-F238E27FC236}">
                <a16:creationId xmlns:a16="http://schemas.microsoft.com/office/drawing/2014/main" id="{07A09E91-AD6D-4F90-B41E-940303D49B6C}"/>
              </a:ext>
            </a:extLst>
          </p:cNvPr>
          <p:cNvSpPr/>
          <p:nvPr/>
        </p:nvSpPr>
        <p:spPr>
          <a:xfrm>
            <a:off x="1869491" y="3952248"/>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1862529" y="4107644"/>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Crack</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Content Placeholder 2">
            <a:extLst>
              <a:ext uri="{FF2B5EF4-FFF2-40B4-BE49-F238E27FC236}">
                <a16:creationId xmlns:a16="http://schemas.microsoft.com/office/drawing/2014/main" id="{C0FC367E-07A2-42F8-25C9-FABE34003E5B}"/>
              </a:ext>
            </a:extLst>
          </p:cNvPr>
          <p:cNvSpPr txBox="1">
            <a:spLocks/>
          </p:cNvSpPr>
          <p:nvPr/>
        </p:nvSpPr>
        <p:spPr>
          <a:xfrm>
            <a:off x="5110210" y="2796386"/>
            <a:ext cx="2044229" cy="1235388"/>
          </a:xfrm>
          <a:prstGeom prst="rect">
            <a:avLst/>
          </a:prstGeom>
          <a:noFill/>
          <a:ln>
            <a:solidFill>
              <a:schemeClr val="tx1"/>
            </a:solid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Cons:</a:t>
            </a:r>
          </a:p>
          <a:p>
            <a:pPr algn="just"/>
            <a:r>
              <a:rPr lang="en-US" sz="1800" dirty="0">
                <a:solidFill>
                  <a:schemeClr val="tx1"/>
                </a:solidFill>
                <a:latin typeface="Times New Roman" panose="02020603050405020304" pitchFamily="18" charset="0"/>
                <a:cs typeface="Times New Roman" panose="02020603050405020304" pitchFamily="18" charset="0"/>
              </a:rPr>
              <a:t>Time-consuming</a:t>
            </a:r>
          </a:p>
          <a:p>
            <a:pPr algn="just"/>
            <a:r>
              <a:rPr lang="en-US" sz="1800" dirty="0">
                <a:solidFill>
                  <a:schemeClr val="tx1"/>
                </a:solidFill>
                <a:latin typeface="Times New Roman" panose="02020603050405020304" pitchFamily="18" charset="0"/>
                <a:cs typeface="Times New Roman" panose="02020603050405020304" pitchFamily="18" charset="0"/>
              </a:rPr>
              <a:t>Labor-intensive</a:t>
            </a:r>
          </a:p>
          <a:p>
            <a:pPr algn="just"/>
            <a:r>
              <a:rPr lang="en-US" sz="1800" dirty="0">
                <a:solidFill>
                  <a:schemeClr val="tx1"/>
                </a:solidFill>
                <a:latin typeface="Times New Roman" panose="02020603050405020304" pitchFamily="18" charset="0"/>
                <a:cs typeface="Times New Roman" panose="02020603050405020304" pitchFamily="18" charset="0"/>
              </a:rPr>
              <a:t>Dangerous</a:t>
            </a:r>
          </a:p>
          <a:p>
            <a:pPr algn="just"/>
            <a:r>
              <a:rPr lang="en-US" sz="1800" dirty="0">
                <a:solidFill>
                  <a:schemeClr val="tx1"/>
                </a:solidFill>
                <a:latin typeface="Times New Roman" panose="02020603050405020304" pitchFamily="18" charset="0"/>
                <a:cs typeface="Times New Roman" panose="02020603050405020304" pitchFamily="18" charset="0"/>
              </a:rPr>
              <a:t>Affect Traffic Flow</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26" name="Arrow: Right 10">
            <a:extLst>
              <a:ext uri="{FF2B5EF4-FFF2-40B4-BE49-F238E27FC236}">
                <a16:creationId xmlns:a16="http://schemas.microsoft.com/office/drawing/2014/main" id="{358E8104-A997-85ED-813B-224012DF9580}"/>
              </a:ext>
            </a:extLst>
          </p:cNvPr>
          <p:cNvSpPr/>
          <p:nvPr/>
        </p:nvSpPr>
        <p:spPr>
          <a:xfrm>
            <a:off x="4373097" y="3551459"/>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F8E59A-BADF-19EB-FD79-D7389211BD0C}"/>
              </a:ext>
            </a:extLst>
          </p:cNvPr>
          <p:cNvSpPr txBox="1"/>
          <p:nvPr/>
        </p:nvSpPr>
        <p:spPr>
          <a:xfrm>
            <a:off x="4941276" y="5920775"/>
            <a:ext cx="2245707" cy="307777"/>
          </a:xfrm>
          <a:prstGeom prst="rect">
            <a:avLst/>
          </a:prstGeom>
          <a:noFill/>
        </p:spPr>
        <p:txBody>
          <a:bodyPr wrap="square">
            <a:spAutoFit/>
          </a:bodyPr>
          <a:lstStyle/>
          <a:p>
            <a:r>
              <a:rPr lang="en-US" sz="700" dirty="0" err="1"/>
              <a:t>From:https</a:t>
            </a:r>
            <a:r>
              <a:rPr lang="en-US" sz="700" dirty="0"/>
              <a:t>://</a:t>
            </a:r>
            <a:r>
              <a:rPr lang="en-US" sz="700" dirty="0" err="1"/>
              <a:t>www.fhwa.dot.gov</a:t>
            </a:r>
            <a:r>
              <a:rPr lang="en-US" sz="700" dirty="0"/>
              <a:t>/publications/research/infrastructure/pavements/</a:t>
            </a:r>
            <a:r>
              <a:rPr lang="en-US" sz="700" dirty="0" err="1"/>
              <a:t>ltpp</a:t>
            </a:r>
            <a:r>
              <a:rPr lang="en-US" sz="700" dirty="0"/>
              <a:t>/15049/007.cfm</a:t>
            </a:r>
          </a:p>
        </p:txBody>
      </p:sp>
    </p:spTree>
    <p:extLst>
      <p:ext uri="{BB962C8B-B14F-4D97-AF65-F5344CB8AC3E}">
        <p14:creationId xmlns:p14="http://schemas.microsoft.com/office/powerpoint/2010/main" val="136068456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2">
            <a:extLst>
              <a:ext uri="{FF2B5EF4-FFF2-40B4-BE49-F238E27FC236}">
                <a16:creationId xmlns:a16="http://schemas.microsoft.com/office/drawing/2014/main" id="{3CF2BC4C-E430-7CA3-D1E0-91A6FB599764}"/>
              </a:ext>
            </a:extLst>
          </p:cNvPr>
          <p:cNvSpPr txBox="1">
            <a:spLocks/>
          </p:cNvSpPr>
          <p:nvPr/>
        </p:nvSpPr>
        <p:spPr>
          <a:xfrm>
            <a:off x="5360443" y="1978811"/>
            <a:ext cx="3280282" cy="795166"/>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529002" y="1980423"/>
            <a:ext cx="2797882" cy="795166"/>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6" name="Arrow: Right 10">
            <a:extLst>
              <a:ext uri="{FF2B5EF4-FFF2-40B4-BE49-F238E27FC236}">
                <a16:creationId xmlns:a16="http://schemas.microsoft.com/office/drawing/2014/main" id="{358E8104-A997-85ED-813B-224012DF9580}"/>
              </a:ext>
            </a:extLst>
          </p:cNvPr>
          <p:cNvSpPr/>
          <p:nvPr/>
        </p:nvSpPr>
        <p:spPr>
          <a:xfrm>
            <a:off x="4251976" y="3873041"/>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C9744A-9888-B87B-1278-548BED219687}"/>
              </a:ext>
            </a:extLst>
          </p:cNvPr>
          <p:cNvPicPr>
            <a:picLocks noChangeAspect="1"/>
          </p:cNvPicPr>
          <p:nvPr/>
        </p:nvPicPr>
        <p:blipFill>
          <a:blip r:embed="rId3"/>
          <a:stretch>
            <a:fillRect/>
          </a:stretch>
        </p:blipFill>
        <p:spPr>
          <a:xfrm>
            <a:off x="231549" y="3163059"/>
            <a:ext cx="4020427" cy="2743522"/>
          </a:xfrm>
          <a:prstGeom prst="rect">
            <a:avLst/>
          </a:prstGeom>
        </p:spPr>
      </p:pic>
      <p:sp>
        <p:nvSpPr>
          <p:cNvPr id="4" name="TextBox 3">
            <a:extLst>
              <a:ext uri="{FF2B5EF4-FFF2-40B4-BE49-F238E27FC236}">
                <a16:creationId xmlns:a16="http://schemas.microsoft.com/office/drawing/2014/main" id="{602C8376-4BB9-393D-9347-792167D20E9A}"/>
              </a:ext>
            </a:extLst>
          </p:cNvPr>
          <p:cNvSpPr txBox="1"/>
          <p:nvPr/>
        </p:nvSpPr>
        <p:spPr>
          <a:xfrm>
            <a:off x="503275" y="1978811"/>
            <a:ext cx="2797882"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Intelligent pavement detection </a:t>
            </a:r>
          </a:p>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and identification becomes a significant task.</a:t>
            </a:r>
            <a:endParaRPr lang="en-US" sz="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F143CE-5647-8CFB-111B-A7C92E88B00E}"/>
              </a:ext>
            </a:extLst>
          </p:cNvPr>
          <p:cNvSpPr txBox="1"/>
          <p:nvPr/>
        </p:nvSpPr>
        <p:spPr>
          <a:xfrm>
            <a:off x="5360443" y="1980423"/>
            <a:ext cx="3389326" cy="954107"/>
          </a:xfrm>
          <a:prstGeom prst="rect">
            <a:avLst/>
          </a:prstGeom>
          <a:noFill/>
        </p:spPr>
        <p:txBody>
          <a:bodyPr wrap="square" rtlCol="0">
            <a:spAutoFit/>
          </a:bodyPr>
          <a:lstStyle/>
          <a:p>
            <a:r>
              <a:rPr lang="en-US" sz="1400" dirty="0">
                <a:solidFill>
                  <a:schemeClr val="tx1"/>
                </a:solidFill>
                <a:latin typeface="Times New Roman" panose="02020603050405020304" pitchFamily="18" charset="0"/>
                <a:cs typeface="Times New Roman" panose="02020603050405020304" pitchFamily="18" charset="0"/>
              </a:rPr>
              <a:t>The training dataset is </a:t>
            </a:r>
            <a:r>
              <a:rPr lang="en-US" sz="1400" b="1" dirty="0">
                <a:solidFill>
                  <a:srgbClr val="FF0000"/>
                </a:solidFill>
                <a:latin typeface="Times New Roman" panose="02020603050405020304" pitchFamily="18" charset="0"/>
                <a:cs typeface="Times New Roman" panose="02020603050405020304" pitchFamily="18" charset="0"/>
              </a:rPr>
              <a:t>lacking or uneven</a:t>
            </a:r>
            <a:r>
              <a:rPr lang="en-US" sz="1400" dirty="0">
                <a:solidFill>
                  <a:schemeClr val="tx1"/>
                </a:solidFill>
                <a:latin typeface="Times New Roman" panose="02020603050405020304" pitchFamily="18" charset="0"/>
                <a:cs typeface="Times New Roman" panose="02020603050405020304" pitchFamily="18" charset="0"/>
              </a:rPr>
              <a:t>, making it insufficient to train an accurate segmentation model. </a:t>
            </a:r>
          </a:p>
          <a:p>
            <a:endParaRPr lang="en-US" dirty="0"/>
          </a:p>
        </p:txBody>
      </p:sp>
      <p:pic>
        <p:nvPicPr>
          <p:cNvPr id="1026" name="Picture 2" descr="How to Use Open-Ended Survey Questions +25 Examples | SurveyLegend">
            <a:extLst>
              <a:ext uri="{FF2B5EF4-FFF2-40B4-BE49-F238E27FC236}">
                <a16:creationId xmlns:a16="http://schemas.microsoft.com/office/drawing/2014/main" id="{042D51DC-8289-D718-85B1-D68DF7C2A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422" y="3328159"/>
            <a:ext cx="3692324" cy="215385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F37BF64-D27F-C00B-52B3-D6DDB51C6E9D}"/>
              </a:ext>
            </a:extLst>
          </p:cNvPr>
          <p:cNvSpPr txBox="1"/>
          <p:nvPr/>
        </p:nvSpPr>
        <p:spPr>
          <a:xfrm>
            <a:off x="5204520" y="5567498"/>
            <a:ext cx="3939479" cy="200055"/>
          </a:xfrm>
          <a:prstGeom prst="rect">
            <a:avLst/>
          </a:prstGeom>
          <a:noFill/>
        </p:spPr>
        <p:txBody>
          <a:bodyPr wrap="square">
            <a:spAutoFit/>
          </a:bodyPr>
          <a:lstStyle/>
          <a:p>
            <a:r>
              <a:rPr lang="en-US" sz="700" dirty="0"/>
              <a:t>From: https://</a:t>
            </a:r>
            <a:r>
              <a:rPr lang="en-US" sz="700" dirty="0" err="1"/>
              <a:t>www.surveylegend.com</a:t>
            </a:r>
            <a:r>
              <a:rPr lang="en-US" sz="700" dirty="0"/>
              <a:t>/customer-insight/open-ended-survey-questions/</a:t>
            </a:r>
          </a:p>
        </p:txBody>
      </p:sp>
    </p:spTree>
    <p:extLst>
      <p:ext uri="{BB962C8B-B14F-4D97-AF65-F5344CB8AC3E}">
        <p14:creationId xmlns:p14="http://schemas.microsoft.com/office/powerpoint/2010/main" val="13822589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0" name="Content Placeholder 2">
            <a:extLst>
              <a:ext uri="{FF2B5EF4-FFF2-40B4-BE49-F238E27FC236}">
                <a16:creationId xmlns:a16="http://schemas.microsoft.com/office/drawing/2014/main" id="{104D7FC4-C85B-426B-023A-26B9DF4C9E1E}"/>
              </a:ext>
            </a:extLst>
          </p:cNvPr>
          <p:cNvSpPr txBox="1">
            <a:spLocks/>
          </p:cNvSpPr>
          <p:nvPr/>
        </p:nvSpPr>
        <p:spPr>
          <a:xfrm>
            <a:off x="561064" y="1818377"/>
            <a:ext cx="2077964" cy="473410"/>
          </a:xfrm>
          <a:prstGeom prst="rect">
            <a:avLst/>
          </a:prstGeom>
          <a:solidFill>
            <a:schemeClr val="bg2">
              <a:lumMod val="20000"/>
              <a:lumOff val="80000"/>
            </a:schemeClr>
          </a:solid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28DD9F52-D3B6-6FCF-E596-D4C67F0FA9A3}"/>
              </a:ext>
            </a:extLst>
          </p:cNvPr>
          <p:cNvSpPr txBox="1"/>
          <p:nvPr/>
        </p:nvSpPr>
        <p:spPr>
          <a:xfrm>
            <a:off x="561064" y="3502686"/>
            <a:ext cx="7103955"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In 2014, Goodfellow proposed the concept of generative adversarial networks (GANs), which can produce real-like images through a battle between a generator and discriminator.</a:t>
            </a:r>
            <a:endParaRPr lang="en-US" sz="8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FABAE55-FF76-EB9A-8193-21A4E2164CD7}"/>
              </a:ext>
            </a:extLst>
          </p:cNvPr>
          <p:cNvSpPr txBox="1"/>
          <p:nvPr/>
        </p:nvSpPr>
        <p:spPr>
          <a:xfrm>
            <a:off x="561064" y="4761948"/>
            <a:ext cx="7103955" cy="923330"/>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Alec Radford proposed deep convolutional generative adversarial networks (DCGANs) based on the conception of GAN, and it showed good representations of images.</a:t>
            </a:r>
            <a:endParaRPr lang="en-US" sz="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EE35A0E-1D74-46F7-8675-90893306838F}"/>
              </a:ext>
            </a:extLst>
          </p:cNvPr>
          <p:cNvSpPr txBox="1"/>
          <p:nvPr/>
        </p:nvSpPr>
        <p:spPr>
          <a:xfrm>
            <a:off x="726344"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Data augmentation</a:t>
            </a:r>
            <a:endParaRPr lang="en-US" sz="8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1B2E136-D752-3B26-8888-B8DE637BEEA0}"/>
              </a:ext>
            </a:extLst>
          </p:cNvPr>
          <p:cNvSpPr txBox="1"/>
          <p:nvPr/>
        </p:nvSpPr>
        <p:spPr>
          <a:xfrm>
            <a:off x="7665019" y="2735867"/>
            <a:ext cx="159730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Trad image-Aug</a:t>
            </a:r>
            <a:endParaRPr lang="en-US" sz="8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68879C-8FD9-3567-CD08-9DD21F348E5A}"/>
              </a:ext>
            </a:extLst>
          </p:cNvPr>
          <p:cNvSpPr txBox="1"/>
          <p:nvPr/>
        </p:nvSpPr>
        <p:spPr>
          <a:xfrm>
            <a:off x="8173374" y="3618309"/>
            <a:ext cx="73013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GAN</a:t>
            </a:r>
            <a:endParaRPr lang="en-US" sz="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325C977-585C-F4EE-5F77-56104E2041AF}"/>
              </a:ext>
            </a:extLst>
          </p:cNvPr>
          <p:cNvSpPr txBox="1"/>
          <p:nvPr/>
        </p:nvSpPr>
        <p:spPr>
          <a:xfrm>
            <a:off x="8178695" y="4637304"/>
            <a:ext cx="933160"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DCGAN</a:t>
            </a:r>
            <a:endParaRPr lang="en-US" sz="8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DD3896C7-3396-EDB9-159D-DC3DD680F0AF}"/>
              </a:ext>
            </a:extLst>
          </p:cNvPr>
          <p:cNvSpPr txBox="1"/>
          <p:nvPr/>
        </p:nvSpPr>
        <p:spPr>
          <a:xfrm>
            <a:off x="561064" y="2727959"/>
            <a:ext cx="4010936"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Crop, Flip, Adjust brightness, contrast, blur…</a:t>
            </a:r>
            <a:endParaRPr lang="en-US" sz="800"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728E7E8F-F0D8-4697-EFFE-51EA2B957C8B}"/>
              </a:ext>
            </a:extLst>
          </p:cNvPr>
          <p:cNvSpPr/>
          <p:nvPr/>
        </p:nvSpPr>
        <p:spPr>
          <a:xfrm>
            <a:off x="8371075" y="3214095"/>
            <a:ext cx="289367" cy="222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365DC51-5A2D-327E-6962-C261EC5F74EB}"/>
              </a:ext>
            </a:extLst>
          </p:cNvPr>
          <p:cNvSpPr/>
          <p:nvPr/>
        </p:nvSpPr>
        <p:spPr>
          <a:xfrm>
            <a:off x="8393758" y="4185677"/>
            <a:ext cx="289367" cy="222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6612F9B3-9B09-EEE0-0C41-3DF4DF48B221}"/>
              </a:ext>
            </a:extLst>
          </p:cNvPr>
          <p:cNvSpPr txBox="1">
            <a:spLocks/>
          </p:cNvSpPr>
          <p:nvPr/>
        </p:nvSpPr>
        <p:spPr>
          <a:xfrm>
            <a:off x="3202021" y="1818377"/>
            <a:ext cx="2077964" cy="473410"/>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A7C26D3-C539-AE10-E630-5CF7385B1011}"/>
              </a:ext>
            </a:extLst>
          </p:cNvPr>
          <p:cNvSpPr txBox="1"/>
          <p:nvPr/>
        </p:nvSpPr>
        <p:spPr>
          <a:xfrm>
            <a:off x="3367301"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Network Structure</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84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5" name="TextBox 24">
            <a:extLst>
              <a:ext uri="{FF2B5EF4-FFF2-40B4-BE49-F238E27FC236}">
                <a16:creationId xmlns:a16="http://schemas.microsoft.com/office/drawing/2014/main" id="{28DD9F52-D3B6-6FCF-E596-D4C67F0FA9A3}"/>
              </a:ext>
            </a:extLst>
          </p:cNvPr>
          <p:cNvSpPr txBox="1"/>
          <p:nvPr/>
        </p:nvSpPr>
        <p:spPr>
          <a:xfrm>
            <a:off x="452718" y="3515646"/>
            <a:ext cx="7103955"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The main idea of U-Net is to replace pooling operators by </a:t>
            </a:r>
            <a:r>
              <a:rPr lang="en-US" sz="1600" dirty="0" err="1">
                <a:solidFill>
                  <a:schemeClr val="tx1"/>
                </a:solidFill>
                <a:latin typeface="Times New Roman" panose="02020603050405020304" pitchFamily="18" charset="0"/>
                <a:cs typeface="Times New Roman" panose="02020603050405020304" pitchFamily="18" charset="0"/>
              </a:rPr>
              <a:t>upsampling</a:t>
            </a:r>
            <a:r>
              <a:rPr lang="en-US" sz="1600" dirty="0">
                <a:solidFill>
                  <a:schemeClr val="tx1"/>
                </a:solidFill>
                <a:latin typeface="Times New Roman" panose="02020603050405020304" pitchFamily="18" charset="0"/>
                <a:cs typeface="Times New Roman" panose="02020603050405020304" pitchFamily="18" charset="0"/>
              </a:rPr>
              <a:t> operators to increase the output resolution. Also, it combines the high-resolution features with the </a:t>
            </a:r>
            <a:r>
              <a:rPr lang="en-US" sz="1600" dirty="0" err="1">
                <a:solidFill>
                  <a:schemeClr val="tx1"/>
                </a:solidFill>
                <a:latin typeface="Times New Roman" panose="02020603050405020304" pitchFamily="18" charset="0"/>
                <a:cs typeface="Times New Roman" panose="02020603050405020304" pitchFamily="18" charset="0"/>
              </a:rPr>
              <a:t>upsampled</a:t>
            </a:r>
            <a:r>
              <a:rPr lang="en-US" sz="1600" dirty="0">
                <a:solidFill>
                  <a:schemeClr val="tx1"/>
                </a:solidFill>
                <a:latin typeface="Times New Roman" panose="02020603050405020304" pitchFamily="18" charset="0"/>
                <a:cs typeface="Times New Roman" panose="02020603050405020304" pitchFamily="18" charset="0"/>
              </a:rPr>
              <a:t> output to learn more precise information based on small dataset.</a:t>
            </a:r>
            <a:endParaRPr lang="en-US" sz="8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2756822"/>
            <a:ext cx="7103955" cy="646331"/>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Bang, S et al.  used ResNet-152 to increase the layers in structure in purpose of increasing the accuracy of cracks identification.</a:t>
            </a:r>
            <a:endParaRPr lang="en-US" sz="8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68879C-8FD9-3567-CD08-9DD21F348E5A}"/>
              </a:ext>
            </a:extLst>
          </p:cNvPr>
          <p:cNvSpPr txBox="1"/>
          <p:nvPr/>
        </p:nvSpPr>
        <p:spPr>
          <a:xfrm>
            <a:off x="8078197" y="3592591"/>
            <a:ext cx="73013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U-Net</a:t>
            </a:r>
            <a:endParaRPr lang="en-US" sz="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325C977-585C-F4EE-5F77-56104E2041AF}"/>
              </a:ext>
            </a:extLst>
          </p:cNvPr>
          <p:cNvSpPr txBox="1"/>
          <p:nvPr/>
        </p:nvSpPr>
        <p:spPr>
          <a:xfrm>
            <a:off x="8078197" y="2756822"/>
            <a:ext cx="933160"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Resnet</a:t>
            </a:r>
            <a:endParaRPr lang="en-US" sz="800"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1599C6C2-495A-1349-DA0D-86186EECD724}"/>
              </a:ext>
            </a:extLst>
          </p:cNvPr>
          <p:cNvSpPr txBox="1">
            <a:spLocks/>
          </p:cNvSpPr>
          <p:nvPr/>
        </p:nvSpPr>
        <p:spPr>
          <a:xfrm>
            <a:off x="561064" y="1818377"/>
            <a:ext cx="2077964" cy="473410"/>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35AA19F-2B20-E96D-36E7-9361F0029F96}"/>
              </a:ext>
            </a:extLst>
          </p:cNvPr>
          <p:cNvSpPr txBox="1"/>
          <p:nvPr/>
        </p:nvSpPr>
        <p:spPr>
          <a:xfrm>
            <a:off x="726344"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Data augmentation</a:t>
            </a:r>
            <a:endParaRPr lang="en-US" sz="8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A9471E8C-10D0-2B1F-B586-BEC793DD5E46}"/>
              </a:ext>
            </a:extLst>
          </p:cNvPr>
          <p:cNvSpPr txBox="1">
            <a:spLocks/>
          </p:cNvSpPr>
          <p:nvPr/>
        </p:nvSpPr>
        <p:spPr>
          <a:xfrm>
            <a:off x="3202021" y="1818377"/>
            <a:ext cx="2077964" cy="473410"/>
          </a:xfrm>
          <a:prstGeom prst="rect">
            <a:avLst/>
          </a:prstGeom>
          <a:solidFill>
            <a:schemeClr val="bg2">
              <a:lumMod val="20000"/>
              <a:lumOff val="80000"/>
            </a:schemeClr>
          </a:solid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EA98000-E839-A17F-3093-53E0C5B002CA}"/>
              </a:ext>
            </a:extLst>
          </p:cNvPr>
          <p:cNvSpPr txBox="1"/>
          <p:nvPr/>
        </p:nvSpPr>
        <p:spPr>
          <a:xfrm>
            <a:off x="3367301"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Network Structure</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4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613771"/>
            <a:ext cx="8390340" cy="923330"/>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This paper proposed a framework for pavement crack segmentation which contains an automated pavement crack generative adversarial network (APC-GAN) and a new pixel-level pavement crack segmentation network, AttuNet.</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4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613771"/>
            <a:ext cx="8390340" cy="2585323"/>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A </a:t>
            </a:r>
            <a:r>
              <a:rPr lang="en-US" sz="1800" b="1" i="0" u="none" strike="noStrike" dirty="0">
                <a:solidFill>
                  <a:srgbClr val="000000"/>
                </a:solidFill>
                <a:effectLst/>
                <a:latin typeface="Times New Roman" panose="02020603050405020304" pitchFamily="18" charset="0"/>
              </a:rPr>
              <a:t>DeepCrack</a:t>
            </a:r>
            <a:r>
              <a:rPr lang="en-US" sz="1800" b="0" i="0" u="none" strike="noStrike" dirty="0">
                <a:solidFill>
                  <a:srgbClr val="000000"/>
                </a:solidFill>
                <a:effectLst/>
                <a:latin typeface="Times New Roman" panose="02020603050405020304" pitchFamily="18" charset="0"/>
              </a:rPr>
              <a:t> dataset was utilized in this work to test the performance of the CNN networks. The DeepCrack dataset is an open-source dataset published in GitHub (https://</a:t>
            </a:r>
            <a:r>
              <a:rPr lang="en-US" sz="1800" b="0" i="0" u="none" strike="noStrike" dirty="0" err="1">
                <a:solidFill>
                  <a:srgbClr val="000000"/>
                </a:solidFill>
                <a:effectLst/>
                <a:latin typeface="Times New Roman" panose="02020603050405020304" pitchFamily="18" charset="0"/>
              </a:rPr>
              <a:t>github.com</a:t>
            </a:r>
            <a:r>
              <a:rPr lang="en-US" sz="1800" b="0" i="0" u="none" strike="noStrike" dirty="0">
                <a:solidFill>
                  <a:srgbClr val="000000"/>
                </a:solidFill>
                <a:effectLst/>
                <a:latin typeface="Times New Roman" panose="02020603050405020304" pitchFamily="18" charset="0"/>
              </a:rPr>
              <a:t>/</a:t>
            </a:r>
            <a:r>
              <a:rPr lang="en-US" sz="1800" b="0" i="0" u="none" strike="noStrike" dirty="0" err="1">
                <a:solidFill>
                  <a:srgbClr val="000000"/>
                </a:solidFill>
                <a:effectLst/>
                <a:latin typeface="Times New Roman" panose="02020603050405020304" pitchFamily="18" charset="0"/>
              </a:rPr>
              <a:t>yhlleo</a:t>
            </a:r>
            <a:r>
              <a:rPr lang="en-US" sz="1800" b="0" i="0" u="none" strike="noStrike" dirty="0">
                <a:solidFill>
                  <a:srgbClr val="000000"/>
                </a:solidFill>
                <a:effectLst/>
                <a:latin typeface="Times New Roman" panose="02020603050405020304" pitchFamily="18" charset="0"/>
              </a:rPr>
              <a:t>/DeepCrack). </a:t>
            </a:r>
          </a:p>
          <a:p>
            <a:pPr marL="0" indent="0" algn="just">
              <a:buFont typeface="Arial" pitchFamily="34" charset="0"/>
              <a:buNone/>
            </a:pPr>
            <a:endParaRPr lang="en-US" sz="1800" dirty="0">
              <a:latin typeface="Times New Roman" panose="02020603050405020304" pitchFamily="18" charset="0"/>
            </a:endParaRP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This dataset consists of 537 RGB crack images with manually annotated segmentations. The image has a resolution of 544 * 384 pixels. </a:t>
            </a: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The images are divided into two subsets: </a:t>
            </a: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300 images for training </a:t>
            </a: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237 images for testing. </a:t>
            </a:r>
          </a:p>
        </p:txBody>
      </p:sp>
    </p:spTree>
    <p:extLst>
      <p:ext uri="{BB962C8B-B14F-4D97-AF65-F5344CB8AC3E}">
        <p14:creationId xmlns:p14="http://schemas.microsoft.com/office/powerpoint/2010/main" val="350024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APC-GAN</a:t>
            </a:r>
          </a:p>
        </p:txBody>
      </p:sp>
      <p:pic>
        <p:nvPicPr>
          <p:cNvPr id="3" name="Picture 2">
            <a:extLst>
              <a:ext uri="{FF2B5EF4-FFF2-40B4-BE49-F238E27FC236}">
                <a16:creationId xmlns:a16="http://schemas.microsoft.com/office/drawing/2014/main" id="{26964AB7-A47E-87D1-5175-ACB88AB780D6}"/>
              </a:ext>
            </a:extLst>
          </p:cNvPr>
          <p:cNvPicPr>
            <a:picLocks noChangeAspect="1"/>
          </p:cNvPicPr>
          <p:nvPr/>
        </p:nvPicPr>
        <p:blipFill>
          <a:blip r:embed="rId3"/>
          <a:stretch>
            <a:fillRect/>
          </a:stretch>
        </p:blipFill>
        <p:spPr>
          <a:xfrm>
            <a:off x="1275012" y="1532963"/>
            <a:ext cx="6593975" cy="4380866"/>
          </a:xfrm>
          <a:prstGeom prst="rect">
            <a:avLst/>
          </a:prstGeom>
        </p:spPr>
      </p:pic>
    </p:spTree>
    <p:extLst>
      <p:ext uri="{BB962C8B-B14F-4D97-AF65-F5344CB8AC3E}">
        <p14:creationId xmlns:p14="http://schemas.microsoft.com/office/powerpoint/2010/main" val="2421334369"/>
      </p:ext>
    </p:extLst>
  </p:cSld>
  <p:clrMapOvr>
    <a:masterClrMapping/>
  </p:clrMapOvr>
</p:sld>
</file>

<file path=ppt/theme/theme1.xml><?xml version="1.0" encoding="utf-8"?>
<a:theme xmlns:a="http://schemas.openxmlformats.org/drawingml/2006/main" name="1_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oiseState_Presentation_Standard">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13236</TotalTime>
  <Words>2801</Words>
  <Application>Microsoft Macintosh PowerPoint</Application>
  <PresentationFormat>On-screen Show (4:3)</PresentationFormat>
  <Paragraphs>260</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Times New Roman</vt:lpstr>
      <vt:lpstr>Cambria Math</vt:lpstr>
      <vt:lpstr>Calibri</vt:lpstr>
      <vt:lpstr>Garamond</vt:lpstr>
      <vt:lpstr>Wingdings</vt:lpstr>
      <vt:lpstr>Noto Sans Symbols</vt:lpstr>
      <vt:lpstr>Arial</vt:lpstr>
      <vt:lpstr>Montserrat Medium</vt:lpstr>
      <vt:lpstr>1_blank</vt:lpstr>
      <vt:lpstr>BoiseState_Presentation_Standard</vt:lpstr>
      <vt:lpstr>Integrated APC-GAN and AttuNet framework for automated pavement crack pixel-level segmentation:  A new solution to small training datasets </vt:lpstr>
      <vt:lpstr>PowerPoint Presentation</vt:lpstr>
      <vt:lpstr>Introduction</vt:lpstr>
      <vt:lpstr>Introduction</vt:lpstr>
      <vt:lpstr>Introduction</vt:lpstr>
      <vt:lpstr>Introduction</vt:lpstr>
      <vt:lpstr>Introduction</vt:lpstr>
      <vt:lpstr>Data</vt:lpstr>
      <vt:lpstr>APC-GAN</vt:lpstr>
      <vt:lpstr>APC-GAN</vt:lpstr>
      <vt:lpstr>APC-GAN</vt:lpstr>
      <vt:lpstr>Evaluation metrics</vt:lpstr>
      <vt:lpstr>APC-GAN</vt:lpstr>
      <vt:lpstr>AttuNet</vt:lpstr>
      <vt:lpstr>AttuNet</vt:lpstr>
      <vt:lpstr>AttuNet-min</vt:lpstr>
      <vt:lpstr>AttuNet</vt:lpstr>
      <vt:lpstr>AttuNet</vt:lpstr>
      <vt:lpstr>AttuNet</vt:lpstr>
      <vt:lpstr>AttuNet</vt:lpstr>
      <vt:lpstr>AttuNet</vt:lpstr>
      <vt:lpstr>Conclusion</vt:lpstr>
      <vt:lpstr>Publications</vt:lpstr>
      <vt:lpstr>Conference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APC-GAN and AttuNet framework for automated pavement crack pixel-level segmentation:  A new solution to small training datasets </dc:title>
  <dc:creator>Teri Williams</dc:creator>
  <cp:lastModifiedBy>Microsoft Office User</cp:lastModifiedBy>
  <cp:revision>32</cp:revision>
  <dcterms:created xsi:type="dcterms:W3CDTF">2015-02-18T20:10:19Z</dcterms:created>
  <dcterms:modified xsi:type="dcterms:W3CDTF">2022-11-01T19:16:06Z</dcterms:modified>
</cp:coreProperties>
</file>